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1.xml"/><Relationship Id="rId7"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Shape 0"/>
          <p:cNvSpPr/>
          <p:nvPr/>
        </p:nvSpPr>
        <p:spPr>
          <a:xfrm>
            <a:off x="1357313" y="73530"/>
            <a:ext cx="6429375" cy="4996439"/>
          </a:xfrm>
          <a:prstGeom prst="rect">
            <a:avLst/>
          </a:prstGeom>
          <a:solidFill>
            <a:srgbClr val="FFFFFF"/>
          </a:solidFill>
          <a:ln/>
        </p:spPr>
      </p:sp>
      <p:sp>
        <p:nvSpPr>
          <p:cNvPr id="4" name="Shape 1"/>
          <p:cNvSpPr/>
          <p:nvPr/>
        </p:nvSpPr>
        <p:spPr>
          <a:xfrm>
            <a:off x="1357313" y="73530"/>
            <a:ext cx="6429375" cy="57150"/>
          </a:xfrm>
          <a:prstGeom prst="rect">
            <a:avLst/>
          </a:prstGeom>
          <a:solidFill>
            <a:srgbClr val="1A6B6A"/>
          </a:solidFill>
          <a:ln/>
        </p:spPr>
      </p:sp>
      <p:pic>
        <p:nvPicPr>
          <p:cNvPr id="5" name="Image 1" descr="preencoded.png">    </p:cNvPr>
          <p:cNvPicPr>
            <a:picLocks noChangeAspect="1"/>
          </p:cNvPicPr>
          <p:nvPr/>
        </p:nvPicPr>
        <p:blipFill>
          <a:blip r:embed="rId2"/>
          <a:stretch>
            <a:fillRect/>
          </a:stretch>
        </p:blipFill>
        <p:spPr>
          <a:xfrm>
            <a:off x="3500438" y="530730"/>
            <a:ext cx="2143125" cy="1305744"/>
          </a:xfrm>
          <a:prstGeom prst="rect">
            <a:avLst/>
          </a:prstGeom>
        </p:spPr>
      </p:pic>
      <p:sp>
        <p:nvSpPr>
          <p:cNvPr id="6" name="Text 2"/>
          <p:cNvSpPr/>
          <p:nvPr/>
        </p:nvSpPr>
        <p:spPr>
          <a:xfrm>
            <a:off x="1785938" y="2156157"/>
            <a:ext cx="5572125" cy="822927"/>
          </a:xfrm>
          <a:prstGeom prst="rect">
            <a:avLst/>
          </a:prstGeom>
          <a:noFill/>
          <a:ln/>
        </p:spPr>
        <p:txBody>
          <a:bodyPr wrap="square" lIns="0" tIns="0" rIns="0" bIns="0" rtlCol="0" anchor="t">
            <a:spAutoFit/>
          </a:bodyPr>
          <a:lstStyle/>
          <a:p>
            <a:pPr algn="ctr" indent="0" marL="0">
              <a:lnSpc>
                <a:spcPts val="3200"/>
              </a:lnSpc>
              <a:buNone/>
            </a:pPr>
            <a:r>
              <a:rPr lang="en-US" sz="2436" b="1" spc="2" kern="0" dirty="0">
                <a:solidFill>
                  <a:srgbClr val="1B2A4A"/>
                </a:solidFill>
              </a:rPr>
              <a:t>Resona Health</a:t>
            </a:r>
            <a:pPr algn="ctr" indent="0" marL="0">
              <a:lnSpc>
                <a:spcPts val="3200"/>
              </a:lnSpc>
              <a:buNone/>
            </a:pPr>
            <a:r>
              <a:rPr lang="en-US" sz="2436" b="1" spc="2" kern="0" dirty="0">
                <a:solidFill>
                  <a:srgbClr val="1B2A4A"/>
                </a:solidFill>
              </a:rPr>
              <a:t>
</a:t>
            </a:r>
            <a:pPr algn="ctr" indent="0" marL="0">
              <a:lnSpc>
                <a:spcPts val="3200"/>
              </a:lnSpc>
              <a:buNone/>
            </a:pPr>
            <a:r>
              <a:rPr lang="en-US" sz="2436" b="1" spc="2" kern="0" dirty="0">
                <a:solidFill>
                  <a:srgbClr val="1B2A4A"/>
                </a:solidFill>
              </a:rPr>
              <a:t>Affiliate Marketing Kit</a:t>
            </a:r>
            <a:endParaRPr lang="en-US" sz="2436" dirty="0"/>
          </a:p>
        </p:txBody>
      </p:sp>
      <p:sp>
        <p:nvSpPr>
          <p:cNvPr id="7" name="Text 3"/>
          <p:cNvSpPr/>
          <p:nvPr/>
        </p:nvSpPr>
        <p:spPr>
          <a:xfrm>
            <a:off x="1785938" y="3121958"/>
            <a:ext cx="5572125" cy="467916"/>
          </a:xfrm>
          <a:prstGeom prst="rect">
            <a:avLst/>
          </a:prstGeom>
          <a:noFill/>
          <a:ln/>
        </p:spPr>
        <p:txBody>
          <a:bodyPr wrap="square" lIns="0" tIns="0" rIns="0" bIns="0" rtlCol="0" anchor="t">
            <a:spAutoFit/>
          </a:bodyPr>
          <a:lstStyle/>
          <a:p>
            <a:pPr algn="ctr" indent="0" marL="0">
              <a:lnSpc>
                <a:spcPts val="1600"/>
              </a:lnSpc>
              <a:buNone/>
            </a:pPr>
            <a:r>
              <a:rPr lang="en-US" sz="1193" b="1" spc="1" kern="0" dirty="0">
                <a:solidFill>
                  <a:srgbClr val="C9A84C"/>
                </a:solidFill>
              </a:rPr>
              <a:t>Your Complete Pamphlet &amp; Social Media Resource Library</a:t>
            </a:r>
            <a:endParaRPr lang="en-US" sz="1193" dirty="0"/>
          </a:p>
        </p:txBody>
      </p:sp>
      <p:sp>
        <p:nvSpPr>
          <p:cNvPr id="8" name="Text 4"/>
          <p:cNvSpPr/>
          <p:nvPr/>
        </p:nvSpPr>
        <p:spPr>
          <a:xfrm>
            <a:off x="2071688" y="3732749"/>
            <a:ext cx="5000625" cy="822871"/>
          </a:xfrm>
          <a:prstGeom prst="rect">
            <a:avLst/>
          </a:prstGeom>
          <a:noFill/>
          <a:ln/>
        </p:spPr>
        <p:txBody>
          <a:bodyPr wrap="square" lIns="0" tIns="0" rIns="0" bIns="0" rtlCol="0" anchor="t">
            <a:spAutoFit/>
          </a:bodyPr>
          <a:lstStyle/>
          <a:p>
            <a:pPr algn="ctr" indent="0" marL="0">
              <a:lnSpc>
                <a:spcPts val="1600"/>
              </a:lnSpc>
              <a:buNone/>
            </a:pPr>
            <a:r>
              <a:rPr lang="en-US" sz="942" dirty="0">
                <a:solidFill>
                  <a:srgbClr val="4A5568"/>
                </a:solidFill>
              </a:rPr>
              <a:t>Welcome to the Resona Health Affiliate Program. This kit contains everything you need to promote Resona Health products — professionally designed pamphlets and ready-to-post social media images for four product lines. Download, share with your affiliate link, and start earning today.</a:t>
            </a:r>
            <a:endParaRPr lang="en-US" sz="942" dirty="0"/>
          </a:p>
        </p:txBody>
      </p:sp>
      <p:sp>
        <p:nvSpPr>
          <p:cNvPr id="9" name="Text 5"/>
          <p:cNvSpPr/>
          <p:nvPr/>
        </p:nvSpPr>
        <p:spPr>
          <a:xfrm>
            <a:off x="0" y="4793456"/>
            <a:ext cx="9144000" cy="135731"/>
          </a:xfrm>
          <a:prstGeom prst="rect">
            <a:avLst/>
          </a:prstGeom>
          <a:noFill/>
          <a:ln/>
        </p:spPr>
        <p:txBody>
          <a:bodyPr wrap="none" lIns="0" tIns="0" rIns="0" bIns="0" rtlCol="0" anchor="t">
            <a:spAutoFit/>
          </a:bodyPr>
          <a:lstStyle/>
          <a:p>
            <a:pPr algn="ctr" indent="0" marL="0">
              <a:lnSpc>
                <a:spcPts val="900"/>
              </a:lnSpc>
              <a:buNone/>
            </a:pPr>
            <a:r>
              <a:rPr lang="en-US" sz="727" dirty="0">
                <a:solidFill>
                  <a:srgbClr val="1A6B6A">
                    <a:alpha val="80000"/>
                  </a:srgbClr>
                </a:solidFill>
              </a:rPr>
              <a:t>resona.health | Affiliate Partner Program 2026</a:t>
            </a:r>
            <a:endParaRPr lang="en-US" sz="72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248759"/>
          </a:xfrm>
          <a:prstGeom prst="rect">
            <a:avLst/>
          </a:prstGeom>
        </p:spPr>
      </p:pic>
      <p:sp>
        <p:nvSpPr>
          <p:cNvPr id="3" name="Shape 0"/>
          <p:cNvSpPr/>
          <p:nvPr/>
        </p:nvSpPr>
        <p:spPr>
          <a:xfrm>
            <a:off x="1357313" y="321469"/>
            <a:ext cx="6429375" cy="4605821"/>
          </a:xfrm>
          <a:prstGeom prst="rect">
            <a:avLst/>
          </a:prstGeom>
          <a:solidFill>
            <a:srgbClr val="FFFFFF"/>
          </a:solidFill>
          <a:ln/>
        </p:spPr>
      </p:sp>
      <p:sp>
        <p:nvSpPr>
          <p:cNvPr id="4" name="Shape 1"/>
          <p:cNvSpPr/>
          <p:nvPr/>
        </p:nvSpPr>
        <p:spPr>
          <a:xfrm>
            <a:off x="1357313" y="321469"/>
            <a:ext cx="6429375" cy="57150"/>
          </a:xfrm>
          <a:prstGeom prst="rect">
            <a:avLst/>
          </a:prstGeom>
          <a:solidFill>
            <a:srgbClr val="C9A84C"/>
          </a:solidFill>
          <a:ln/>
        </p:spPr>
      </p:sp>
      <p:sp>
        <p:nvSpPr>
          <p:cNvPr id="5" name="Text 2"/>
          <p:cNvSpPr/>
          <p:nvPr/>
        </p:nvSpPr>
        <p:spPr>
          <a:xfrm>
            <a:off x="1785938" y="750094"/>
            <a:ext cx="5572125" cy="720068"/>
          </a:xfrm>
          <a:prstGeom prst="rect">
            <a:avLst/>
          </a:prstGeom>
          <a:noFill/>
          <a:ln/>
        </p:spPr>
        <p:txBody>
          <a:bodyPr wrap="square" lIns="0" tIns="0" rIns="0" bIns="0" rtlCol="0" anchor="t">
            <a:spAutoFit/>
          </a:bodyPr>
          <a:lstStyle/>
          <a:p>
            <a:pPr algn="ctr" indent="0" marL="0">
              <a:lnSpc>
                <a:spcPts val="2800"/>
              </a:lnSpc>
              <a:buNone/>
            </a:pPr>
            <a:r>
              <a:rPr lang="en-US" sz="2121" b="1" spc="1" kern="0" dirty="0">
                <a:solidFill>
                  <a:srgbClr val="1B2A4A"/>
                </a:solidFill>
              </a:rPr>
              <a:t>Thank You for Being a</a:t>
            </a:r>
            <a:pPr algn="ctr" indent="0" marL="0">
              <a:lnSpc>
                <a:spcPts val="2800"/>
              </a:lnSpc>
              <a:buNone/>
            </a:pPr>
            <a:r>
              <a:rPr lang="en-US" sz="2121" b="1" spc="1" kern="0" dirty="0">
                <a:solidFill>
                  <a:srgbClr val="1B2A4A"/>
                </a:solidFill>
              </a:rPr>
              <a:t>
</a:t>
            </a:r>
            <a:pPr algn="ctr" indent="0" marL="0">
              <a:lnSpc>
                <a:spcPts val="2800"/>
              </a:lnSpc>
              <a:buNone/>
            </a:pPr>
            <a:r>
              <a:rPr lang="en-US" sz="2121" b="1" spc="1" kern="0" dirty="0">
                <a:solidFill>
                  <a:srgbClr val="1B2A4A"/>
                </a:solidFill>
              </a:rPr>
              <a:t>Resona Health Partner</a:t>
            </a:r>
            <a:endParaRPr lang="en-US" sz="2121" dirty="0"/>
          </a:p>
        </p:txBody>
      </p:sp>
      <p:sp>
        <p:nvSpPr>
          <p:cNvPr id="6" name="Text 3"/>
          <p:cNvSpPr/>
          <p:nvPr/>
        </p:nvSpPr>
        <p:spPr>
          <a:xfrm>
            <a:off x="1893094" y="1684474"/>
            <a:ext cx="5357813" cy="822871"/>
          </a:xfrm>
          <a:prstGeom prst="rect">
            <a:avLst/>
          </a:prstGeom>
          <a:noFill/>
          <a:ln/>
        </p:spPr>
        <p:txBody>
          <a:bodyPr wrap="square" lIns="0" tIns="0" rIns="0" bIns="0" rtlCol="0" anchor="t">
            <a:spAutoFit/>
          </a:bodyPr>
          <a:lstStyle/>
          <a:p>
            <a:pPr algn="ctr" indent="0" marL="0">
              <a:lnSpc>
                <a:spcPts val="1600"/>
              </a:lnSpc>
              <a:buNone/>
            </a:pPr>
            <a:r>
              <a:rPr lang="en-US" sz="942" dirty="0">
                <a:solidFill>
                  <a:srgbClr val="4A5568"/>
                </a:solidFill>
              </a:rPr>
              <a:t>You are part of a mission to bring natural, drug-free, science-backed wellness solutions to people and animals around the world. Every pamphlet you share and every image you post helps someone discover a better path to health. We are here to support you every step of the way.</a:t>
            </a:r>
            <a:endParaRPr lang="en-US" sz="942" dirty="0"/>
          </a:p>
        </p:txBody>
      </p:sp>
      <p:sp>
        <p:nvSpPr>
          <p:cNvPr id="7" name="Shape 4"/>
          <p:cNvSpPr/>
          <p:nvPr/>
        </p:nvSpPr>
        <p:spPr>
          <a:xfrm>
            <a:off x="2427898" y="2793095"/>
            <a:ext cx="4288203" cy="1168003"/>
          </a:xfrm>
          <a:prstGeom prst="rect">
            <a:avLst/>
          </a:prstGeom>
          <a:solidFill>
            <a:srgbClr val="F7FAFC"/>
          </a:solidFill>
          <a:ln/>
        </p:spPr>
      </p:sp>
      <p:sp>
        <p:nvSpPr>
          <p:cNvPr id="8" name="Shape 5"/>
          <p:cNvSpPr/>
          <p:nvPr/>
        </p:nvSpPr>
        <p:spPr>
          <a:xfrm>
            <a:off x="2427898" y="2793095"/>
            <a:ext cx="35719" cy="1168003"/>
          </a:xfrm>
          <a:prstGeom prst="rect">
            <a:avLst/>
          </a:prstGeom>
          <a:solidFill>
            <a:srgbClr val="1A6B6A"/>
          </a:solidFill>
          <a:ln/>
        </p:spPr>
      </p:sp>
      <p:pic>
        <p:nvPicPr>
          <p:cNvPr id="9" name="Image 1" descr="preencoded.png">    </p:cNvPr>
          <p:cNvPicPr>
            <a:picLocks noChangeAspect="1"/>
          </p:cNvPicPr>
          <p:nvPr/>
        </p:nvPicPr>
        <p:blipFill>
          <a:blip r:embed="rId2"/>
          <a:stretch>
            <a:fillRect/>
          </a:stretch>
        </p:blipFill>
        <p:spPr>
          <a:xfrm>
            <a:off x="2660070" y="3009193"/>
            <a:ext cx="285750" cy="171450"/>
          </a:xfrm>
          <a:prstGeom prst="rect">
            <a:avLst/>
          </a:prstGeom>
        </p:spPr>
      </p:pic>
      <p:sp>
        <p:nvSpPr>
          <p:cNvPr id="10" name="Text 6"/>
          <p:cNvSpPr/>
          <p:nvPr/>
        </p:nvSpPr>
        <p:spPr>
          <a:xfrm>
            <a:off x="3052976" y="3007407"/>
            <a:ext cx="550766" cy="175022"/>
          </a:xfrm>
          <a:prstGeom prst="rect">
            <a:avLst/>
          </a:prstGeom>
          <a:noFill/>
          <a:ln/>
        </p:spPr>
        <p:txBody>
          <a:bodyPr wrap="none" lIns="0" tIns="0" rIns="0" bIns="0" rtlCol="0" anchor="t">
            <a:spAutoFit/>
          </a:bodyPr>
          <a:lstStyle/>
          <a:p>
            <a:pPr algn="l" indent="0" marL="0">
              <a:lnSpc>
                <a:spcPts val="1200"/>
              </a:lnSpc>
              <a:buNone/>
            </a:pPr>
            <a:r>
              <a:rPr lang="en-US" sz="885" b="1" dirty="0">
                <a:solidFill>
                  <a:srgbClr val="1B2A4A"/>
                </a:solidFill>
              </a:rPr>
              <a:t>Website:</a:t>
            </a:r>
            <a:endParaRPr lang="en-US" sz="885" dirty="0"/>
          </a:p>
        </p:txBody>
      </p:sp>
      <p:sp>
        <p:nvSpPr>
          <p:cNvPr id="11" name="Text 7"/>
          <p:cNvSpPr/>
          <p:nvPr/>
        </p:nvSpPr>
        <p:spPr>
          <a:xfrm>
            <a:off x="3675180" y="3007407"/>
            <a:ext cx="831717" cy="175022"/>
          </a:xfrm>
          <a:prstGeom prst="rect">
            <a:avLst/>
          </a:prstGeom>
          <a:noFill/>
          <a:ln/>
        </p:spPr>
        <p:txBody>
          <a:bodyPr wrap="none" lIns="0" tIns="0" rIns="0" bIns="0" rtlCol="0" anchor="t">
            <a:spAutoFit/>
          </a:bodyPr>
          <a:lstStyle/>
          <a:p>
            <a:pPr algn="l" indent="0" marL="0">
              <a:lnSpc>
                <a:spcPts val="1200"/>
              </a:lnSpc>
              <a:buNone/>
            </a:pPr>
            <a:r>
              <a:rPr lang="en-US" sz="942" dirty="0">
                <a:solidFill>
                  <a:srgbClr val="1A6B6A"/>
                </a:solidFill>
              </a:rPr>
              <a:t>resona.health</a:t>
            </a:r>
            <a:endParaRPr lang="en-US" sz="942" dirty="0"/>
          </a:p>
        </p:txBody>
      </p:sp>
      <p:pic>
        <p:nvPicPr>
          <p:cNvPr id="12" name="Image 2" descr="preencoded.png">    </p:cNvPr>
          <p:cNvPicPr>
            <a:picLocks noChangeAspect="1"/>
          </p:cNvPicPr>
          <p:nvPr/>
        </p:nvPicPr>
        <p:blipFill>
          <a:blip r:embed="rId3"/>
          <a:stretch>
            <a:fillRect/>
          </a:stretch>
        </p:blipFill>
        <p:spPr>
          <a:xfrm>
            <a:off x="2660070" y="3291371"/>
            <a:ext cx="285750" cy="171450"/>
          </a:xfrm>
          <a:prstGeom prst="rect">
            <a:avLst/>
          </a:prstGeom>
        </p:spPr>
      </p:pic>
      <p:sp>
        <p:nvSpPr>
          <p:cNvPr id="13" name="Text 8"/>
          <p:cNvSpPr/>
          <p:nvPr/>
        </p:nvSpPr>
        <p:spPr>
          <a:xfrm>
            <a:off x="3052976" y="3289585"/>
            <a:ext cx="642435" cy="175022"/>
          </a:xfrm>
          <a:prstGeom prst="rect">
            <a:avLst/>
          </a:prstGeom>
          <a:noFill/>
          <a:ln/>
        </p:spPr>
        <p:txBody>
          <a:bodyPr wrap="none" lIns="0" tIns="0" rIns="0" bIns="0" rtlCol="0" anchor="t">
            <a:spAutoFit/>
          </a:bodyPr>
          <a:lstStyle/>
          <a:p>
            <a:pPr algn="l" indent="0" marL="0">
              <a:lnSpc>
                <a:spcPts val="1200"/>
              </a:lnSpc>
              <a:buNone/>
            </a:pPr>
            <a:r>
              <a:rPr lang="en-US" sz="885" b="1" dirty="0">
                <a:solidFill>
                  <a:srgbClr val="1B2A4A"/>
                </a:solidFill>
              </a:rPr>
              <a:t>Your Link:</a:t>
            </a:r>
            <a:endParaRPr lang="en-US" sz="885" dirty="0"/>
          </a:p>
        </p:txBody>
      </p:sp>
      <p:sp>
        <p:nvSpPr>
          <p:cNvPr id="14" name="Text 9"/>
          <p:cNvSpPr/>
          <p:nvPr/>
        </p:nvSpPr>
        <p:spPr>
          <a:xfrm>
            <a:off x="3766849" y="3289585"/>
            <a:ext cx="2717081" cy="175022"/>
          </a:xfrm>
          <a:prstGeom prst="rect">
            <a:avLst/>
          </a:prstGeom>
          <a:noFill/>
          <a:ln/>
        </p:spPr>
        <p:txBody>
          <a:bodyPr wrap="none" lIns="0" tIns="0" rIns="0" bIns="0" rtlCol="0" anchor="t">
            <a:spAutoFit/>
          </a:bodyPr>
          <a:lstStyle/>
          <a:p>
            <a:pPr algn="l" indent="0" marL="0">
              <a:lnSpc>
                <a:spcPts val="1200"/>
              </a:lnSpc>
              <a:buNone/>
            </a:pPr>
            <a:r>
              <a:rPr lang="en-US" sz="942" dirty="0">
                <a:solidFill>
                  <a:srgbClr val="1A6B6A"/>
                </a:solidFill>
              </a:rPr>
              <a:t>https://resona.health/shop/?ap_id=AffiliateID</a:t>
            </a:r>
            <a:endParaRPr lang="en-US" sz="942" dirty="0"/>
          </a:p>
        </p:txBody>
      </p:sp>
      <p:pic>
        <p:nvPicPr>
          <p:cNvPr id="15" name="Image 3" descr="preencoded.png">    </p:cNvPr>
          <p:cNvPicPr>
            <a:picLocks noChangeAspect="1"/>
          </p:cNvPicPr>
          <p:nvPr/>
        </p:nvPicPr>
        <p:blipFill>
          <a:blip r:embed="rId4"/>
          <a:stretch>
            <a:fillRect/>
          </a:stretch>
        </p:blipFill>
        <p:spPr>
          <a:xfrm>
            <a:off x="2660070" y="3573549"/>
            <a:ext cx="285750" cy="171450"/>
          </a:xfrm>
          <a:prstGeom prst="rect">
            <a:avLst/>
          </a:prstGeom>
        </p:spPr>
      </p:pic>
      <p:sp>
        <p:nvSpPr>
          <p:cNvPr id="16" name="Text 10"/>
          <p:cNvSpPr/>
          <p:nvPr/>
        </p:nvSpPr>
        <p:spPr>
          <a:xfrm>
            <a:off x="3052976" y="3571763"/>
            <a:ext cx="548562" cy="175022"/>
          </a:xfrm>
          <a:prstGeom prst="rect">
            <a:avLst/>
          </a:prstGeom>
          <a:noFill/>
          <a:ln/>
        </p:spPr>
        <p:txBody>
          <a:bodyPr wrap="none" lIns="0" tIns="0" rIns="0" bIns="0" rtlCol="0" anchor="t">
            <a:spAutoFit/>
          </a:bodyPr>
          <a:lstStyle/>
          <a:p>
            <a:pPr algn="l" indent="0" marL="0">
              <a:lnSpc>
                <a:spcPts val="1200"/>
              </a:lnSpc>
              <a:buNone/>
            </a:pPr>
            <a:r>
              <a:rPr lang="en-US" sz="885" b="1" dirty="0">
                <a:solidFill>
                  <a:srgbClr val="1B2A4A"/>
                </a:solidFill>
              </a:rPr>
              <a:t>Support:</a:t>
            </a:r>
            <a:endParaRPr lang="en-US" sz="885" dirty="0"/>
          </a:p>
        </p:txBody>
      </p:sp>
      <p:sp>
        <p:nvSpPr>
          <p:cNvPr id="17" name="Text 11"/>
          <p:cNvSpPr/>
          <p:nvPr/>
        </p:nvSpPr>
        <p:spPr>
          <a:xfrm>
            <a:off x="3672976" y="3571763"/>
            <a:ext cx="1460116" cy="175022"/>
          </a:xfrm>
          <a:prstGeom prst="rect">
            <a:avLst/>
          </a:prstGeom>
          <a:noFill/>
          <a:ln/>
        </p:spPr>
        <p:txBody>
          <a:bodyPr wrap="none" lIns="0" tIns="0" rIns="0" bIns="0" rtlCol="0" anchor="t">
            <a:spAutoFit/>
          </a:bodyPr>
          <a:lstStyle/>
          <a:p>
            <a:pPr algn="l" indent="0" marL="0">
              <a:lnSpc>
                <a:spcPts val="1200"/>
              </a:lnSpc>
              <a:buNone/>
            </a:pPr>
            <a:r>
              <a:rPr lang="en-US" sz="942" dirty="0">
                <a:solidFill>
                  <a:srgbClr val="1A6B6A"/>
                </a:solidFill>
              </a:rPr>
              <a:t>affiliates@resona.health</a:t>
            </a:r>
            <a:endParaRPr lang="en-US" sz="942" dirty="0"/>
          </a:p>
        </p:txBody>
      </p:sp>
      <p:sp>
        <p:nvSpPr>
          <p:cNvPr id="18" name="Text 12"/>
          <p:cNvSpPr/>
          <p:nvPr/>
        </p:nvSpPr>
        <p:spPr>
          <a:xfrm>
            <a:off x="1785938" y="4246848"/>
            <a:ext cx="5572125" cy="194667"/>
          </a:xfrm>
          <a:prstGeom prst="rect">
            <a:avLst/>
          </a:prstGeom>
          <a:noFill/>
          <a:ln/>
        </p:spPr>
        <p:txBody>
          <a:bodyPr wrap="none" lIns="0" tIns="0" rIns="0" bIns="0" rtlCol="0" anchor="t">
            <a:spAutoFit/>
          </a:bodyPr>
          <a:lstStyle/>
          <a:p>
            <a:pPr algn="ctr" indent="0" marL="0">
              <a:lnSpc>
                <a:spcPts val="1400"/>
              </a:lnSpc>
              <a:buNone/>
            </a:pPr>
            <a:r>
              <a:rPr lang="en-US" sz="987" b="1" spc="2" kern="0" dirty="0">
                <a:solidFill>
                  <a:srgbClr val="C9A84C"/>
                </a:solidFill>
              </a:rPr>
              <a:t>Together, we are changing lives — naturally.</a:t>
            </a:r>
            <a:endParaRPr lang="en-US" sz="987" dirty="0"/>
          </a:p>
        </p:txBody>
      </p:sp>
      <p:sp>
        <p:nvSpPr>
          <p:cNvPr id="19" name="Text 13"/>
          <p:cNvSpPr/>
          <p:nvPr/>
        </p:nvSpPr>
        <p:spPr>
          <a:xfrm>
            <a:off x="0" y="4861210"/>
            <a:ext cx="9144000" cy="116086"/>
          </a:xfrm>
          <a:prstGeom prst="rect">
            <a:avLst/>
          </a:prstGeom>
          <a:noFill/>
          <a:ln/>
        </p:spPr>
        <p:txBody>
          <a:bodyPr wrap="none" lIns="0" tIns="0" rIns="0" bIns="0" rtlCol="0" anchor="t">
            <a:spAutoFit/>
          </a:bodyPr>
          <a:lstStyle/>
          <a:p>
            <a:pPr algn="ctr" indent="0" marL="0">
              <a:lnSpc>
                <a:spcPts val="800"/>
              </a:lnSpc>
              <a:buNone/>
            </a:pPr>
            <a:r>
              <a:rPr lang="en-US" sz="621" dirty="0">
                <a:solidFill>
                  <a:srgbClr val="1A6B6A">
                    <a:alpha val="60000"/>
                  </a:srgbClr>
                </a:solidFill>
              </a:rPr>
              <a:t>resona.health | Affiliate Partner Program 2026</a:t>
            </a:r>
            <a:endParaRPr lang="en-US" sz="62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Shape 0"/>
          <p:cNvSpPr/>
          <p:nvPr/>
        </p:nvSpPr>
        <p:spPr>
          <a:xfrm>
            <a:off x="1034393" y="428625"/>
            <a:ext cx="7075215" cy="442913"/>
          </a:xfrm>
          <a:prstGeom prst="rect">
            <a:avLst/>
          </a:prstGeom>
          <a:solidFill>
            <a:srgbClr val="000000">
              <a:alpha val="0"/>
            </a:srgbClr>
          </a:solidFill>
          <a:ln/>
        </p:spPr>
      </p:sp>
      <p:sp>
        <p:nvSpPr>
          <p:cNvPr id="4" name="Shape 1"/>
          <p:cNvSpPr/>
          <p:nvPr/>
        </p:nvSpPr>
        <p:spPr>
          <a:xfrm>
            <a:off x="1034393" y="850106"/>
            <a:ext cx="7075215" cy="21431"/>
          </a:xfrm>
          <a:prstGeom prst="rect">
            <a:avLst/>
          </a:prstGeom>
          <a:solidFill>
            <a:srgbClr val="C9A84C"/>
          </a:solidFill>
          <a:ln/>
        </p:spPr>
      </p:sp>
      <p:sp>
        <p:nvSpPr>
          <p:cNvPr id="5" name="Text 2"/>
          <p:cNvSpPr/>
          <p:nvPr/>
        </p:nvSpPr>
        <p:spPr>
          <a:xfrm>
            <a:off x="1034393" y="428625"/>
            <a:ext cx="7075215" cy="442913"/>
          </a:xfrm>
          <a:prstGeom prst="rect">
            <a:avLst/>
          </a:prstGeom>
          <a:noFill/>
          <a:ln/>
        </p:spPr>
        <p:txBody>
          <a:bodyPr wrap="none" lIns="0" tIns="0" rIns="0" bIns="85090" rtlCol="0" anchor="t">
            <a:spAutoFit/>
          </a:bodyPr>
          <a:lstStyle/>
          <a:p>
            <a:pPr algn="ctr" indent="0" marL="0">
              <a:lnSpc>
                <a:spcPts val="2400"/>
              </a:lnSpc>
              <a:buNone/>
            </a:pPr>
            <a:r>
              <a:rPr lang="en-US" sz="1808" b="1" spc="1" kern="0" dirty="0">
                <a:solidFill>
                  <a:srgbClr val="1B2A4A"/>
                </a:solidFill>
              </a:rPr>
              <a:t>Your Marketing Kit Covers Four Product Lines</a:t>
            </a:r>
            <a:endParaRPr lang="en-US" sz="1808" dirty="0"/>
          </a:p>
        </p:txBody>
      </p:sp>
      <p:sp>
        <p:nvSpPr>
          <p:cNvPr id="6" name="Shape 3"/>
          <p:cNvSpPr/>
          <p:nvPr/>
        </p:nvSpPr>
        <p:spPr>
          <a:xfrm>
            <a:off x="571500" y="1350169"/>
            <a:ext cx="3857625" cy="1228725"/>
          </a:xfrm>
          <a:prstGeom prst="rect">
            <a:avLst/>
          </a:prstGeom>
          <a:solidFill>
            <a:srgbClr val="FFFFFF"/>
          </a:solidFill>
          <a:ln/>
        </p:spPr>
      </p:sp>
      <p:sp>
        <p:nvSpPr>
          <p:cNvPr id="7" name="Shape 4"/>
          <p:cNvSpPr/>
          <p:nvPr/>
        </p:nvSpPr>
        <p:spPr>
          <a:xfrm>
            <a:off x="571500" y="1350169"/>
            <a:ext cx="42863" cy="1228725"/>
          </a:xfrm>
          <a:prstGeom prst="rect">
            <a:avLst/>
          </a:prstGeom>
          <a:solidFill>
            <a:srgbClr val="1A6B6A"/>
          </a:solidFill>
          <a:ln/>
        </p:spPr>
      </p:sp>
      <p:sp>
        <p:nvSpPr>
          <p:cNvPr id="8" name="Shape 5"/>
          <p:cNvSpPr/>
          <p:nvPr/>
        </p:nvSpPr>
        <p:spPr>
          <a:xfrm>
            <a:off x="785813" y="1564481"/>
            <a:ext cx="500063" cy="500063"/>
          </a:xfrm>
          <a:prstGeom prst="ellipse">
            <a:avLst/>
          </a:prstGeom>
          <a:solidFill>
            <a:srgbClr val="F0F4F8"/>
          </a:solidFill>
          <a:ln/>
        </p:spPr>
      </p:sp>
      <p:pic>
        <p:nvPicPr>
          <p:cNvPr id="9" name="Image 1" descr="preencoded.png">    </p:cNvPr>
          <p:cNvPicPr>
            <a:picLocks noChangeAspect="1"/>
          </p:cNvPicPr>
          <p:nvPr/>
        </p:nvPicPr>
        <p:blipFill>
          <a:blip r:embed="rId2"/>
          <a:stretch>
            <a:fillRect/>
          </a:stretch>
        </p:blipFill>
        <p:spPr>
          <a:xfrm>
            <a:off x="921544" y="1700213"/>
            <a:ext cx="228600" cy="228600"/>
          </a:xfrm>
          <a:prstGeom prst="rect">
            <a:avLst/>
          </a:prstGeom>
        </p:spPr>
      </p:pic>
      <p:sp>
        <p:nvSpPr>
          <p:cNvPr id="10" name="Text 6"/>
          <p:cNvSpPr/>
          <p:nvPr/>
        </p:nvSpPr>
        <p:spPr>
          <a:xfrm>
            <a:off x="1464469" y="1564481"/>
            <a:ext cx="2750344" cy="214313"/>
          </a:xfrm>
          <a:prstGeom prst="rect">
            <a:avLst/>
          </a:prstGeom>
          <a:noFill/>
          <a:ln/>
        </p:spPr>
        <p:txBody>
          <a:bodyPr wrap="none" lIns="0" tIns="0" rIns="0" bIns="0" rtlCol="0" anchor="t">
            <a:spAutoFit/>
          </a:bodyPr>
          <a:lstStyle/>
          <a:p>
            <a:pPr algn="l" indent="0" marL="0">
              <a:lnSpc>
                <a:spcPts val="1500"/>
              </a:lnSpc>
              <a:buNone/>
            </a:pPr>
            <a:r>
              <a:rPr lang="en-US" sz="1090" b="1" dirty="0">
                <a:solidFill>
                  <a:srgbClr val="1B2A4A"/>
                </a:solidFill>
              </a:rPr>
              <a:t>PTSD &amp; The Vibe</a:t>
            </a:r>
            <a:endParaRPr lang="en-US" sz="1090" dirty="0"/>
          </a:p>
        </p:txBody>
      </p:sp>
      <p:sp>
        <p:nvSpPr>
          <p:cNvPr id="11" name="Text 7"/>
          <p:cNvSpPr/>
          <p:nvPr/>
        </p:nvSpPr>
        <p:spPr>
          <a:xfrm>
            <a:off x="1464469" y="1850231"/>
            <a:ext cx="2750344" cy="514350"/>
          </a:xfrm>
          <a:prstGeom prst="rect">
            <a:avLst/>
          </a:prstGeom>
          <a:noFill/>
          <a:ln/>
        </p:spPr>
        <p:txBody>
          <a:bodyPr wrap="square" lIns="0" tIns="0" rIns="0" bIns="0" rtlCol="0" anchor="t">
            <a:spAutoFit/>
          </a:bodyPr>
          <a:lstStyle/>
          <a:p>
            <a:pPr algn="l" indent="0" marL="0">
              <a:lnSpc>
                <a:spcPts val="1400"/>
              </a:lnSpc>
              <a:buNone/>
            </a:pPr>
            <a:r>
              <a:rPr lang="en-US" sz="834" dirty="0">
                <a:solidFill>
                  <a:srgbClr val="4A5568"/>
                </a:solidFill>
              </a:rPr>
              <a:t>20-page booklet + 10 social media images targeting veterans, first responders, and trauma survivors. Features 98% clinical success rate data.</a:t>
            </a:r>
            <a:endParaRPr lang="en-US" sz="834" dirty="0"/>
          </a:p>
        </p:txBody>
      </p:sp>
      <p:sp>
        <p:nvSpPr>
          <p:cNvPr id="12" name="Shape 8"/>
          <p:cNvSpPr/>
          <p:nvPr/>
        </p:nvSpPr>
        <p:spPr>
          <a:xfrm>
            <a:off x="4714875" y="1350169"/>
            <a:ext cx="3857625" cy="1228725"/>
          </a:xfrm>
          <a:prstGeom prst="rect">
            <a:avLst/>
          </a:prstGeom>
          <a:solidFill>
            <a:srgbClr val="FFFFFF"/>
          </a:solidFill>
          <a:ln/>
        </p:spPr>
      </p:sp>
      <p:sp>
        <p:nvSpPr>
          <p:cNvPr id="13" name="Shape 9"/>
          <p:cNvSpPr/>
          <p:nvPr/>
        </p:nvSpPr>
        <p:spPr>
          <a:xfrm>
            <a:off x="4714875" y="1350169"/>
            <a:ext cx="42863" cy="1228725"/>
          </a:xfrm>
          <a:prstGeom prst="rect">
            <a:avLst/>
          </a:prstGeom>
          <a:solidFill>
            <a:srgbClr val="1A6B6A"/>
          </a:solidFill>
          <a:ln/>
        </p:spPr>
      </p:sp>
      <p:sp>
        <p:nvSpPr>
          <p:cNvPr id="14" name="Shape 10"/>
          <p:cNvSpPr/>
          <p:nvPr/>
        </p:nvSpPr>
        <p:spPr>
          <a:xfrm>
            <a:off x="4929188" y="1564481"/>
            <a:ext cx="500063" cy="500063"/>
          </a:xfrm>
          <a:prstGeom prst="ellipse">
            <a:avLst/>
          </a:prstGeom>
          <a:solidFill>
            <a:srgbClr val="F0F4F8"/>
          </a:solidFill>
          <a:ln/>
        </p:spPr>
      </p:sp>
      <p:pic>
        <p:nvPicPr>
          <p:cNvPr id="15" name="Image 2" descr="preencoded.png">    </p:cNvPr>
          <p:cNvPicPr>
            <a:picLocks noChangeAspect="1"/>
          </p:cNvPicPr>
          <p:nvPr/>
        </p:nvPicPr>
        <p:blipFill>
          <a:blip r:embed="rId3"/>
          <a:stretch>
            <a:fillRect/>
          </a:stretch>
        </p:blipFill>
        <p:spPr>
          <a:xfrm>
            <a:off x="5064919" y="1700213"/>
            <a:ext cx="228600" cy="228600"/>
          </a:xfrm>
          <a:prstGeom prst="rect">
            <a:avLst/>
          </a:prstGeom>
        </p:spPr>
      </p:pic>
      <p:sp>
        <p:nvSpPr>
          <p:cNvPr id="16" name="Text 11"/>
          <p:cNvSpPr/>
          <p:nvPr/>
        </p:nvSpPr>
        <p:spPr>
          <a:xfrm>
            <a:off x="5607844" y="1564481"/>
            <a:ext cx="2750344" cy="214313"/>
          </a:xfrm>
          <a:prstGeom prst="rect">
            <a:avLst/>
          </a:prstGeom>
          <a:noFill/>
          <a:ln/>
        </p:spPr>
        <p:txBody>
          <a:bodyPr wrap="none" lIns="0" tIns="0" rIns="0" bIns="0" rtlCol="0" anchor="t">
            <a:spAutoFit/>
          </a:bodyPr>
          <a:lstStyle/>
          <a:p>
            <a:pPr algn="l" indent="0" marL="0">
              <a:lnSpc>
                <a:spcPts val="1500"/>
              </a:lnSpc>
              <a:buNone/>
            </a:pPr>
            <a:r>
              <a:rPr lang="en-US" sz="1090" b="1" dirty="0">
                <a:solidFill>
                  <a:srgbClr val="1B2A4A"/>
                </a:solidFill>
              </a:rPr>
              <a:t>BlueVibe &amp; The Brain</a:t>
            </a:r>
            <a:endParaRPr lang="en-US" sz="1090" dirty="0"/>
          </a:p>
        </p:txBody>
      </p:sp>
      <p:sp>
        <p:nvSpPr>
          <p:cNvPr id="17" name="Text 12"/>
          <p:cNvSpPr/>
          <p:nvPr/>
        </p:nvSpPr>
        <p:spPr>
          <a:xfrm>
            <a:off x="5607844" y="1850231"/>
            <a:ext cx="2750344" cy="514350"/>
          </a:xfrm>
          <a:prstGeom prst="rect">
            <a:avLst/>
          </a:prstGeom>
          <a:noFill/>
          <a:ln/>
        </p:spPr>
        <p:txBody>
          <a:bodyPr wrap="square" lIns="0" tIns="0" rIns="0" bIns="0" rtlCol="0" anchor="t">
            <a:spAutoFit/>
          </a:bodyPr>
          <a:lstStyle/>
          <a:p>
            <a:pPr algn="l" indent="0" marL="0">
              <a:lnSpc>
                <a:spcPts val="1400"/>
              </a:lnSpc>
              <a:buNone/>
            </a:pPr>
            <a:r>
              <a:rPr lang="en-US" sz="834" dirty="0">
                <a:solidFill>
                  <a:srgbClr val="4A5568"/>
                </a:solidFill>
              </a:rPr>
              <a:t>18-page booklet + 10 social media images targeting cognitive wellness. Highlights MIT 40Hz research and 100% study success rate.</a:t>
            </a:r>
            <a:endParaRPr lang="en-US" sz="834" dirty="0"/>
          </a:p>
        </p:txBody>
      </p:sp>
      <p:sp>
        <p:nvSpPr>
          <p:cNvPr id="18" name="Shape 13"/>
          <p:cNvSpPr/>
          <p:nvPr/>
        </p:nvSpPr>
        <p:spPr>
          <a:xfrm>
            <a:off x="571500" y="2864644"/>
            <a:ext cx="3857625" cy="1228725"/>
          </a:xfrm>
          <a:prstGeom prst="rect">
            <a:avLst/>
          </a:prstGeom>
          <a:solidFill>
            <a:srgbClr val="FFFFFF"/>
          </a:solidFill>
          <a:ln/>
        </p:spPr>
      </p:sp>
      <p:sp>
        <p:nvSpPr>
          <p:cNvPr id="19" name="Shape 14"/>
          <p:cNvSpPr/>
          <p:nvPr/>
        </p:nvSpPr>
        <p:spPr>
          <a:xfrm>
            <a:off x="571500" y="2864644"/>
            <a:ext cx="42863" cy="1228725"/>
          </a:xfrm>
          <a:prstGeom prst="rect">
            <a:avLst/>
          </a:prstGeom>
          <a:solidFill>
            <a:srgbClr val="1A6B6A"/>
          </a:solidFill>
          <a:ln/>
        </p:spPr>
      </p:sp>
      <p:sp>
        <p:nvSpPr>
          <p:cNvPr id="20" name="Shape 15"/>
          <p:cNvSpPr/>
          <p:nvPr/>
        </p:nvSpPr>
        <p:spPr>
          <a:xfrm>
            <a:off x="785813" y="3078956"/>
            <a:ext cx="500063" cy="500063"/>
          </a:xfrm>
          <a:prstGeom prst="ellipse">
            <a:avLst/>
          </a:prstGeom>
          <a:solidFill>
            <a:srgbClr val="F0F4F8"/>
          </a:solidFill>
          <a:ln/>
        </p:spPr>
      </p:sp>
      <p:pic>
        <p:nvPicPr>
          <p:cNvPr id="21" name="Image 3" descr="preencoded.png">    </p:cNvPr>
          <p:cNvPicPr>
            <a:picLocks noChangeAspect="1"/>
          </p:cNvPicPr>
          <p:nvPr/>
        </p:nvPicPr>
        <p:blipFill>
          <a:blip r:embed="rId4"/>
          <a:stretch>
            <a:fillRect/>
          </a:stretch>
        </p:blipFill>
        <p:spPr>
          <a:xfrm>
            <a:off x="907256" y="3214688"/>
            <a:ext cx="257175" cy="228600"/>
          </a:xfrm>
          <a:prstGeom prst="rect">
            <a:avLst/>
          </a:prstGeom>
        </p:spPr>
      </p:pic>
      <p:sp>
        <p:nvSpPr>
          <p:cNvPr id="22" name="Text 16"/>
          <p:cNvSpPr/>
          <p:nvPr/>
        </p:nvSpPr>
        <p:spPr>
          <a:xfrm>
            <a:off x="1464469" y="3078956"/>
            <a:ext cx="2750344" cy="214313"/>
          </a:xfrm>
          <a:prstGeom prst="rect">
            <a:avLst/>
          </a:prstGeom>
          <a:noFill/>
          <a:ln/>
        </p:spPr>
        <p:txBody>
          <a:bodyPr wrap="none" lIns="0" tIns="0" rIns="0" bIns="0" rtlCol="0" anchor="t">
            <a:spAutoFit/>
          </a:bodyPr>
          <a:lstStyle/>
          <a:p>
            <a:pPr algn="l" indent="0" marL="0">
              <a:lnSpc>
                <a:spcPts val="1500"/>
              </a:lnSpc>
              <a:buNone/>
            </a:pPr>
            <a:r>
              <a:rPr lang="en-US" sz="1090" b="1" dirty="0">
                <a:solidFill>
                  <a:srgbClr val="1B2A4A"/>
                </a:solidFill>
              </a:rPr>
              <a:t>PEMF for Dogs</a:t>
            </a:r>
            <a:endParaRPr lang="en-US" sz="1090" dirty="0"/>
          </a:p>
        </p:txBody>
      </p:sp>
      <p:sp>
        <p:nvSpPr>
          <p:cNvPr id="23" name="Text 17"/>
          <p:cNvSpPr/>
          <p:nvPr/>
        </p:nvSpPr>
        <p:spPr>
          <a:xfrm>
            <a:off x="1464469" y="3364706"/>
            <a:ext cx="2750344" cy="514350"/>
          </a:xfrm>
          <a:prstGeom prst="rect">
            <a:avLst/>
          </a:prstGeom>
          <a:noFill/>
          <a:ln/>
        </p:spPr>
        <p:txBody>
          <a:bodyPr wrap="square" lIns="0" tIns="0" rIns="0" bIns="0" rtlCol="0" anchor="t">
            <a:spAutoFit/>
          </a:bodyPr>
          <a:lstStyle/>
          <a:p>
            <a:pPr algn="l" indent="0" marL="0">
              <a:lnSpc>
                <a:spcPts val="1400"/>
              </a:lnSpc>
              <a:buNone/>
            </a:pPr>
            <a:r>
              <a:rPr lang="en-US" sz="834" dirty="0">
                <a:solidFill>
                  <a:srgbClr val="4A5568"/>
                </a:solidFill>
              </a:rPr>
              <a:t>Comprehensive booklet + 10 social media images. Focuses on pain relief, recovery, and mobility for the growing pet wellness market.</a:t>
            </a:r>
            <a:endParaRPr lang="en-US" sz="834" dirty="0"/>
          </a:p>
        </p:txBody>
      </p:sp>
      <p:sp>
        <p:nvSpPr>
          <p:cNvPr id="24" name="Shape 18"/>
          <p:cNvSpPr/>
          <p:nvPr/>
        </p:nvSpPr>
        <p:spPr>
          <a:xfrm>
            <a:off x="4714875" y="2864644"/>
            <a:ext cx="3857625" cy="1228725"/>
          </a:xfrm>
          <a:prstGeom prst="rect">
            <a:avLst/>
          </a:prstGeom>
          <a:solidFill>
            <a:srgbClr val="FFFFFF"/>
          </a:solidFill>
          <a:ln/>
        </p:spPr>
      </p:sp>
      <p:sp>
        <p:nvSpPr>
          <p:cNvPr id="25" name="Shape 19"/>
          <p:cNvSpPr/>
          <p:nvPr/>
        </p:nvSpPr>
        <p:spPr>
          <a:xfrm>
            <a:off x="4714875" y="2864644"/>
            <a:ext cx="42863" cy="1228725"/>
          </a:xfrm>
          <a:prstGeom prst="rect">
            <a:avLst/>
          </a:prstGeom>
          <a:solidFill>
            <a:srgbClr val="1A6B6A"/>
          </a:solidFill>
          <a:ln/>
        </p:spPr>
      </p:sp>
      <p:sp>
        <p:nvSpPr>
          <p:cNvPr id="26" name="Shape 20"/>
          <p:cNvSpPr/>
          <p:nvPr/>
        </p:nvSpPr>
        <p:spPr>
          <a:xfrm>
            <a:off x="4929188" y="3078956"/>
            <a:ext cx="500063" cy="500063"/>
          </a:xfrm>
          <a:prstGeom prst="ellipse">
            <a:avLst/>
          </a:prstGeom>
          <a:solidFill>
            <a:srgbClr val="F0F4F8"/>
          </a:solidFill>
          <a:ln/>
        </p:spPr>
      </p:sp>
      <p:pic>
        <p:nvPicPr>
          <p:cNvPr id="27" name="Image 4" descr="preencoded.png">    </p:cNvPr>
          <p:cNvPicPr>
            <a:picLocks noChangeAspect="1"/>
          </p:cNvPicPr>
          <p:nvPr/>
        </p:nvPicPr>
        <p:blipFill>
          <a:blip r:embed="rId5"/>
          <a:stretch>
            <a:fillRect/>
          </a:stretch>
        </p:blipFill>
        <p:spPr>
          <a:xfrm>
            <a:off x="5050631" y="3214688"/>
            <a:ext cx="257175" cy="228600"/>
          </a:xfrm>
          <a:prstGeom prst="rect">
            <a:avLst/>
          </a:prstGeom>
        </p:spPr>
      </p:pic>
      <p:sp>
        <p:nvSpPr>
          <p:cNvPr id="28" name="Text 21"/>
          <p:cNvSpPr/>
          <p:nvPr/>
        </p:nvSpPr>
        <p:spPr>
          <a:xfrm>
            <a:off x="5607844" y="3078956"/>
            <a:ext cx="2750344" cy="214313"/>
          </a:xfrm>
          <a:prstGeom prst="rect">
            <a:avLst/>
          </a:prstGeom>
          <a:noFill/>
          <a:ln/>
        </p:spPr>
        <p:txBody>
          <a:bodyPr wrap="none" lIns="0" tIns="0" rIns="0" bIns="0" rtlCol="0" anchor="t">
            <a:spAutoFit/>
          </a:bodyPr>
          <a:lstStyle/>
          <a:p>
            <a:pPr algn="l" indent="0" marL="0">
              <a:lnSpc>
                <a:spcPts val="1500"/>
              </a:lnSpc>
              <a:buNone/>
            </a:pPr>
            <a:r>
              <a:rPr lang="en-US" sz="1090" b="1" dirty="0">
                <a:solidFill>
                  <a:srgbClr val="1B2A4A"/>
                </a:solidFill>
              </a:rPr>
              <a:t>PEMF for Horses</a:t>
            </a:r>
            <a:endParaRPr lang="en-US" sz="1090" dirty="0"/>
          </a:p>
        </p:txBody>
      </p:sp>
      <p:sp>
        <p:nvSpPr>
          <p:cNvPr id="29" name="Text 22"/>
          <p:cNvSpPr/>
          <p:nvPr/>
        </p:nvSpPr>
        <p:spPr>
          <a:xfrm>
            <a:off x="5607844" y="3364706"/>
            <a:ext cx="2750344" cy="514350"/>
          </a:xfrm>
          <a:prstGeom prst="rect">
            <a:avLst/>
          </a:prstGeom>
          <a:noFill/>
          <a:ln/>
        </p:spPr>
        <p:txBody>
          <a:bodyPr wrap="square" lIns="0" tIns="0" rIns="0" bIns="0" rtlCol="0" anchor="t">
            <a:spAutoFit/>
          </a:bodyPr>
          <a:lstStyle/>
          <a:p>
            <a:pPr algn="l" indent="0" marL="0">
              <a:lnSpc>
                <a:spcPts val="1400"/>
              </a:lnSpc>
              <a:buNone/>
            </a:pPr>
            <a:r>
              <a:rPr lang="en-US" sz="834" dirty="0">
                <a:solidFill>
                  <a:srgbClr val="4A5568"/>
                </a:solidFill>
              </a:rPr>
              <a:t>In-depth guide + 10 social media images. Targets performance, recovery, and injury management for the equestrian community.</a:t>
            </a:r>
            <a:endParaRPr lang="en-US" sz="834" dirty="0"/>
          </a:p>
        </p:txBody>
      </p:sp>
      <p:sp>
        <p:nvSpPr>
          <p:cNvPr id="30" name="Text 23"/>
          <p:cNvSpPr/>
          <p:nvPr/>
        </p:nvSpPr>
        <p:spPr>
          <a:xfrm>
            <a:off x="0" y="4813102"/>
            <a:ext cx="9144000" cy="116086"/>
          </a:xfrm>
          <a:prstGeom prst="rect">
            <a:avLst/>
          </a:prstGeom>
          <a:noFill/>
          <a:ln/>
        </p:spPr>
        <p:txBody>
          <a:bodyPr wrap="none" lIns="0" tIns="0" rIns="0" bIns="0" rtlCol="0" anchor="t">
            <a:spAutoFit/>
          </a:bodyPr>
          <a:lstStyle/>
          <a:p>
            <a:pPr algn="ctr" indent="0" marL="0">
              <a:lnSpc>
                <a:spcPts val="800"/>
              </a:lnSpc>
              <a:buNone/>
            </a:pPr>
            <a:r>
              <a:rPr lang="en-US" sz="621" dirty="0">
                <a:solidFill>
                  <a:srgbClr val="1A6B6A">
                    <a:alpha val="60000"/>
                  </a:srgbClr>
                </a:solidFill>
              </a:rPr>
              <a:t>resona.health | Affiliate Partner Program 2026</a:t>
            </a:r>
            <a:endParaRPr lang="en-US" sz="62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Shape 0"/>
          <p:cNvSpPr/>
          <p:nvPr/>
        </p:nvSpPr>
        <p:spPr>
          <a:xfrm>
            <a:off x="1994236" y="428625"/>
            <a:ext cx="5155527" cy="442913"/>
          </a:xfrm>
          <a:prstGeom prst="rect">
            <a:avLst/>
          </a:prstGeom>
          <a:solidFill>
            <a:srgbClr val="000000">
              <a:alpha val="0"/>
            </a:srgbClr>
          </a:solidFill>
          <a:ln/>
        </p:spPr>
      </p:sp>
      <p:sp>
        <p:nvSpPr>
          <p:cNvPr id="4" name="Shape 1"/>
          <p:cNvSpPr/>
          <p:nvPr/>
        </p:nvSpPr>
        <p:spPr>
          <a:xfrm>
            <a:off x="1994236" y="850106"/>
            <a:ext cx="5155527" cy="21431"/>
          </a:xfrm>
          <a:prstGeom prst="rect">
            <a:avLst/>
          </a:prstGeom>
          <a:solidFill>
            <a:srgbClr val="C9A84C"/>
          </a:solidFill>
          <a:ln/>
        </p:spPr>
      </p:sp>
      <p:sp>
        <p:nvSpPr>
          <p:cNvPr id="5" name="Text 2"/>
          <p:cNvSpPr/>
          <p:nvPr/>
        </p:nvSpPr>
        <p:spPr>
          <a:xfrm>
            <a:off x="1994236" y="428625"/>
            <a:ext cx="5155527" cy="442913"/>
          </a:xfrm>
          <a:prstGeom prst="rect">
            <a:avLst/>
          </a:prstGeom>
          <a:noFill/>
          <a:ln/>
        </p:spPr>
        <p:txBody>
          <a:bodyPr wrap="none" lIns="0" tIns="0" rIns="0" bIns="85090" rtlCol="0" anchor="t">
            <a:spAutoFit/>
          </a:bodyPr>
          <a:lstStyle/>
          <a:p>
            <a:pPr algn="ctr" indent="0" marL="0">
              <a:lnSpc>
                <a:spcPts val="2400"/>
              </a:lnSpc>
              <a:buNone/>
            </a:pPr>
            <a:r>
              <a:rPr lang="en-US" sz="1808" b="1" spc="1" kern="0" dirty="0">
                <a:solidFill>
                  <a:srgbClr val="1B2A4A"/>
                </a:solidFill>
              </a:rPr>
              <a:t>Two Simple Steps to Start Earning</a:t>
            </a:r>
            <a:endParaRPr lang="en-US" sz="1808" dirty="0"/>
          </a:p>
        </p:txBody>
      </p:sp>
      <p:sp>
        <p:nvSpPr>
          <p:cNvPr id="6" name="Shape 3"/>
          <p:cNvSpPr/>
          <p:nvPr/>
        </p:nvSpPr>
        <p:spPr>
          <a:xfrm>
            <a:off x="571500" y="1207294"/>
            <a:ext cx="3840463" cy="1644067"/>
          </a:xfrm>
          <a:prstGeom prst="rect">
            <a:avLst/>
          </a:prstGeom>
          <a:solidFill>
            <a:srgbClr val="FFFFFF"/>
          </a:solidFill>
          <a:ln/>
        </p:spPr>
      </p:sp>
      <p:sp>
        <p:nvSpPr>
          <p:cNvPr id="7" name="Shape 4"/>
          <p:cNvSpPr/>
          <p:nvPr/>
        </p:nvSpPr>
        <p:spPr>
          <a:xfrm>
            <a:off x="571500" y="1207294"/>
            <a:ext cx="3840463" cy="42863"/>
          </a:xfrm>
          <a:prstGeom prst="rect">
            <a:avLst/>
          </a:prstGeom>
          <a:solidFill>
            <a:srgbClr val="1A6B6A"/>
          </a:solidFill>
          <a:ln/>
        </p:spPr>
      </p:sp>
      <p:sp>
        <p:nvSpPr>
          <p:cNvPr id="8" name="Shape 5"/>
          <p:cNvSpPr/>
          <p:nvPr/>
        </p:nvSpPr>
        <p:spPr>
          <a:xfrm>
            <a:off x="785813" y="1028700"/>
            <a:ext cx="357188" cy="357188"/>
          </a:xfrm>
          <a:prstGeom prst="ellipse">
            <a:avLst/>
          </a:prstGeom>
          <a:solidFill>
            <a:srgbClr val="C9A84C"/>
          </a:solidFill>
          <a:ln/>
        </p:spPr>
      </p:sp>
      <p:sp>
        <p:nvSpPr>
          <p:cNvPr id="9" name="Text 6"/>
          <p:cNvSpPr/>
          <p:nvPr/>
        </p:nvSpPr>
        <p:spPr>
          <a:xfrm>
            <a:off x="785813" y="1028700"/>
            <a:ext cx="357188" cy="357188"/>
          </a:xfrm>
          <a:prstGeom prst="rect">
            <a:avLst/>
          </a:prstGeom>
          <a:noFill/>
          <a:ln/>
        </p:spPr>
        <p:txBody>
          <a:bodyPr wrap="square" lIns="0" tIns="0" rIns="0" bIns="0" rtlCol="0" anchor="ctr">
            <a:spAutoFit/>
          </a:bodyPr>
          <a:lstStyle/>
          <a:p>
            <a:pPr algn="ctr" indent="0" marL="0">
              <a:lnSpc>
                <a:spcPts val="1600"/>
              </a:lnSpc>
              <a:buNone/>
            </a:pPr>
            <a:r>
              <a:rPr lang="en-US" sz="1193" b="1" dirty="0">
                <a:solidFill>
                  <a:srgbClr val="FFFFFF"/>
                </a:solidFill>
              </a:rPr>
              <a:t>1</a:t>
            </a:r>
            <a:endParaRPr lang="en-US" sz="1193" dirty="0"/>
          </a:p>
        </p:txBody>
      </p:sp>
      <p:sp>
        <p:nvSpPr>
          <p:cNvPr id="10" name="Text 7"/>
          <p:cNvSpPr/>
          <p:nvPr/>
        </p:nvSpPr>
        <p:spPr>
          <a:xfrm>
            <a:off x="857250" y="1564481"/>
            <a:ext cx="3268963" cy="233958"/>
          </a:xfrm>
          <a:prstGeom prst="rect">
            <a:avLst/>
          </a:prstGeom>
          <a:noFill/>
          <a:ln/>
        </p:spPr>
        <p:txBody>
          <a:bodyPr wrap="none" lIns="0" tIns="0" rIns="0" bIns="0" rtlCol="0" anchor="t">
            <a:spAutoFit/>
          </a:bodyPr>
          <a:lstStyle/>
          <a:p>
            <a:pPr algn="l" indent="0" marL="0">
              <a:lnSpc>
                <a:spcPts val="1600"/>
              </a:lnSpc>
              <a:buNone/>
            </a:pPr>
            <a:r>
              <a:rPr lang="en-US" sz="1193" b="1" dirty="0">
                <a:solidFill>
                  <a:srgbClr val="1A6B6A"/>
                </a:solidFill>
              </a:rPr>
              <a:t>Download Your Materials</a:t>
            </a:r>
            <a:endParaRPr lang="en-US" sz="1193" dirty="0"/>
          </a:p>
        </p:txBody>
      </p:sp>
      <p:sp>
        <p:nvSpPr>
          <p:cNvPr id="11" name="Text 8"/>
          <p:cNvSpPr/>
          <p:nvPr/>
        </p:nvSpPr>
        <p:spPr>
          <a:xfrm>
            <a:off x="857250" y="1905595"/>
            <a:ext cx="3268963" cy="617153"/>
          </a:xfrm>
          <a:prstGeom prst="rect">
            <a:avLst/>
          </a:prstGeom>
          <a:noFill/>
          <a:ln/>
        </p:spPr>
        <p:txBody>
          <a:bodyPr wrap="square" lIns="0" tIns="0" rIns="0" bIns="0" rtlCol="0" anchor="t">
            <a:spAutoFit/>
          </a:bodyPr>
          <a:lstStyle/>
          <a:p>
            <a:pPr algn="l" indent="0" marL="0">
              <a:lnSpc>
                <a:spcPts val="1600"/>
              </a:lnSpc>
              <a:buNone/>
            </a:pPr>
            <a:r>
              <a:rPr lang="en-US" sz="942" dirty="0">
                <a:solidFill>
                  <a:srgbClr val="4A5568"/>
                </a:solidFill>
              </a:rPr>
              <a:t>Access the pamphlet PDFs and social media image packs from the links provided in this kit. Save them to your device so they are ready to share instantly.</a:t>
            </a:r>
            <a:endParaRPr lang="en-US" sz="942" dirty="0"/>
          </a:p>
        </p:txBody>
      </p:sp>
      <p:sp>
        <p:nvSpPr>
          <p:cNvPr id="12" name="Shape 9"/>
          <p:cNvSpPr/>
          <p:nvPr/>
        </p:nvSpPr>
        <p:spPr>
          <a:xfrm>
            <a:off x="4732037" y="1207294"/>
            <a:ext cx="3840463" cy="1644067"/>
          </a:xfrm>
          <a:prstGeom prst="rect">
            <a:avLst/>
          </a:prstGeom>
          <a:solidFill>
            <a:srgbClr val="FFFFFF"/>
          </a:solidFill>
          <a:ln/>
        </p:spPr>
      </p:sp>
      <p:sp>
        <p:nvSpPr>
          <p:cNvPr id="13" name="Shape 10"/>
          <p:cNvSpPr/>
          <p:nvPr/>
        </p:nvSpPr>
        <p:spPr>
          <a:xfrm>
            <a:off x="4732037" y="1207294"/>
            <a:ext cx="3840463" cy="42863"/>
          </a:xfrm>
          <a:prstGeom prst="rect">
            <a:avLst/>
          </a:prstGeom>
          <a:solidFill>
            <a:srgbClr val="1A6B6A"/>
          </a:solidFill>
          <a:ln/>
        </p:spPr>
      </p:sp>
      <p:sp>
        <p:nvSpPr>
          <p:cNvPr id="14" name="Shape 11"/>
          <p:cNvSpPr/>
          <p:nvPr/>
        </p:nvSpPr>
        <p:spPr>
          <a:xfrm>
            <a:off x="4946349" y="1028700"/>
            <a:ext cx="357188" cy="357188"/>
          </a:xfrm>
          <a:prstGeom prst="ellipse">
            <a:avLst/>
          </a:prstGeom>
          <a:solidFill>
            <a:srgbClr val="C9A84C"/>
          </a:solidFill>
          <a:ln/>
        </p:spPr>
      </p:sp>
      <p:sp>
        <p:nvSpPr>
          <p:cNvPr id="15" name="Text 12"/>
          <p:cNvSpPr/>
          <p:nvPr/>
        </p:nvSpPr>
        <p:spPr>
          <a:xfrm>
            <a:off x="4946349" y="1028700"/>
            <a:ext cx="357188" cy="357188"/>
          </a:xfrm>
          <a:prstGeom prst="rect">
            <a:avLst/>
          </a:prstGeom>
          <a:noFill/>
          <a:ln/>
        </p:spPr>
        <p:txBody>
          <a:bodyPr wrap="square" lIns="0" tIns="0" rIns="0" bIns="0" rtlCol="0" anchor="ctr">
            <a:spAutoFit/>
          </a:bodyPr>
          <a:lstStyle/>
          <a:p>
            <a:pPr algn="ctr" indent="0" marL="0">
              <a:lnSpc>
                <a:spcPts val="1600"/>
              </a:lnSpc>
              <a:buNone/>
            </a:pPr>
            <a:r>
              <a:rPr lang="en-US" sz="1193" b="1" dirty="0">
                <a:solidFill>
                  <a:srgbClr val="FFFFFF"/>
                </a:solidFill>
              </a:rPr>
              <a:t>2</a:t>
            </a:r>
            <a:endParaRPr lang="en-US" sz="1193" dirty="0"/>
          </a:p>
        </p:txBody>
      </p:sp>
      <p:sp>
        <p:nvSpPr>
          <p:cNvPr id="16" name="Text 13"/>
          <p:cNvSpPr/>
          <p:nvPr/>
        </p:nvSpPr>
        <p:spPr>
          <a:xfrm>
            <a:off x="5017787" y="1564481"/>
            <a:ext cx="3268963" cy="233958"/>
          </a:xfrm>
          <a:prstGeom prst="rect">
            <a:avLst/>
          </a:prstGeom>
          <a:noFill/>
          <a:ln/>
        </p:spPr>
        <p:txBody>
          <a:bodyPr wrap="none" lIns="0" tIns="0" rIns="0" bIns="0" rtlCol="0" anchor="t">
            <a:spAutoFit/>
          </a:bodyPr>
          <a:lstStyle/>
          <a:p>
            <a:pPr algn="l" indent="0" marL="0">
              <a:lnSpc>
                <a:spcPts val="1600"/>
              </a:lnSpc>
              <a:buNone/>
            </a:pPr>
            <a:r>
              <a:rPr lang="en-US" sz="1193" b="1" dirty="0">
                <a:solidFill>
                  <a:srgbClr val="1A6B6A"/>
                </a:solidFill>
              </a:rPr>
              <a:t>Share Everywhere</a:t>
            </a:r>
            <a:endParaRPr lang="en-US" sz="1193" dirty="0"/>
          </a:p>
        </p:txBody>
      </p:sp>
      <p:sp>
        <p:nvSpPr>
          <p:cNvPr id="17" name="Text 14"/>
          <p:cNvSpPr/>
          <p:nvPr/>
        </p:nvSpPr>
        <p:spPr>
          <a:xfrm>
            <a:off x="5017787" y="1905595"/>
            <a:ext cx="3268963" cy="617153"/>
          </a:xfrm>
          <a:prstGeom prst="rect">
            <a:avLst/>
          </a:prstGeom>
          <a:noFill/>
          <a:ln/>
        </p:spPr>
        <p:txBody>
          <a:bodyPr wrap="square" lIns="0" tIns="0" rIns="0" bIns="0" rtlCol="0" anchor="t">
            <a:spAutoFit/>
          </a:bodyPr>
          <a:lstStyle/>
          <a:p>
            <a:pPr algn="l" indent="0" marL="0">
              <a:lnSpc>
                <a:spcPts val="1600"/>
              </a:lnSpc>
              <a:buNone/>
            </a:pPr>
            <a:r>
              <a:rPr lang="en-US" sz="942" dirty="0">
                <a:solidFill>
                  <a:srgbClr val="4A5568"/>
                </a:solidFill>
              </a:rPr>
              <a:t>Post images on social media and share pamphlets via email or messaging. Always include your unique affiliate link to ensure you get credit for every sale.</a:t>
            </a:r>
            <a:endParaRPr lang="en-US" sz="942" dirty="0"/>
          </a:p>
        </p:txBody>
      </p:sp>
      <p:sp>
        <p:nvSpPr>
          <p:cNvPr id="18" name="Shape 15"/>
          <p:cNvSpPr/>
          <p:nvPr/>
        </p:nvSpPr>
        <p:spPr>
          <a:xfrm>
            <a:off x="571500" y="3165686"/>
            <a:ext cx="8001000" cy="1259086"/>
          </a:xfrm>
          <a:prstGeom prst="rect">
            <a:avLst/>
          </a:prstGeom>
          <a:solidFill>
            <a:srgbClr val="1B2A4A"/>
          </a:solidFill>
          <a:ln/>
        </p:spPr>
      </p:sp>
      <p:sp>
        <p:nvSpPr>
          <p:cNvPr id="19" name="Text 16"/>
          <p:cNvSpPr/>
          <p:nvPr/>
        </p:nvSpPr>
        <p:spPr>
          <a:xfrm>
            <a:off x="785813" y="3379998"/>
            <a:ext cx="7572375" cy="194667"/>
          </a:xfrm>
          <a:prstGeom prst="rect">
            <a:avLst/>
          </a:prstGeom>
          <a:noFill/>
          <a:ln/>
        </p:spPr>
        <p:txBody>
          <a:bodyPr wrap="none" lIns="0" tIns="0" rIns="0" bIns="0" rtlCol="0" anchor="t">
            <a:spAutoFit/>
          </a:bodyPr>
          <a:lstStyle/>
          <a:p>
            <a:pPr algn="ctr" indent="0" marL="0">
              <a:lnSpc>
                <a:spcPts val="1400"/>
              </a:lnSpc>
              <a:buNone/>
            </a:pPr>
            <a:r>
              <a:rPr lang="en-US" sz="987" b="1" dirty="0">
                <a:solidFill>
                  <a:srgbClr val="C9A84C"/>
                </a:solidFill>
              </a:rPr>
              <a:t>Your Unique Affiliate Link</a:t>
            </a:r>
            <a:endParaRPr lang="en-US" sz="987" dirty="0"/>
          </a:p>
        </p:txBody>
      </p:sp>
      <p:sp>
        <p:nvSpPr>
          <p:cNvPr id="20" name="Shape 17"/>
          <p:cNvSpPr/>
          <p:nvPr/>
        </p:nvSpPr>
        <p:spPr>
          <a:xfrm>
            <a:off x="2768678" y="3646103"/>
            <a:ext cx="3606617" cy="357188"/>
          </a:xfrm>
          <a:prstGeom prst="rect">
            <a:avLst/>
          </a:prstGeom>
          <a:solidFill>
            <a:srgbClr val="FFFFFF">
              <a:alpha val="10000"/>
            </a:srgbClr>
          </a:solidFill>
          <a:ln/>
        </p:spPr>
      </p:sp>
      <p:sp>
        <p:nvSpPr>
          <p:cNvPr id="21" name="Text 18"/>
          <p:cNvSpPr/>
          <p:nvPr/>
        </p:nvSpPr>
        <p:spPr>
          <a:xfrm>
            <a:off x="2768678" y="3646103"/>
            <a:ext cx="3606617" cy="357188"/>
          </a:xfrm>
          <a:prstGeom prst="rect">
            <a:avLst/>
          </a:prstGeom>
          <a:noFill/>
          <a:ln/>
        </p:spPr>
        <p:txBody>
          <a:bodyPr wrap="square" lIns="170053" tIns="85090" rIns="170053" bIns="85090" rtlCol="0" anchor="t">
            <a:spAutoFit/>
          </a:bodyPr>
          <a:lstStyle/>
          <a:p>
            <a:pPr algn="ctr" indent="0" marL="0">
              <a:lnSpc>
                <a:spcPts val="1500"/>
              </a:lnSpc>
              <a:buNone/>
            </a:pPr>
            <a:r>
              <a:rPr lang="en-US" sz="1159" dirty="0">
                <a:solidFill>
                  <a:srgbClr val="FFFFFF"/>
                </a:solidFill>
              </a:rPr>
              <a:t>https://resona.health/shop/?ap_id=AffiliateID</a:t>
            </a:r>
            <a:endParaRPr lang="en-US" sz="1159" dirty="0"/>
          </a:p>
        </p:txBody>
      </p:sp>
      <p:sp>
        <p:nvSpPr>
          <p:cNvPr id="22" name="Text 19"/>
          <p:cNvSpPr/>
          <p:nvPr/>
        </p:nvSpPr>
        <p:spPr>
          <a:xfrm>
            <a:off x="785813" y="4074728"/>
            <a:ext cx="7572375" cy="135731"/>
          </a:xfrm>
          <a:prstGeom prst="rect">
            <a:avLst/>
          </a:prstGeom>
          <a:noFill/>
          <a:ln/>
        </p:spPr>
        <p:txBody>
          <a:bodyPr wrap="none" lIns="0" tIns="0" rIns="0" bIns="0" rtlCol="0" anchor="t">
            <a:spAutoFit/>
          </a:bodyPr>
          <a:lstStyle/>
          <a:p>
            <a:pPr algn="ctr" indent="0" marL="0">
              <a:lnSpc>
                <a:spcPts val="900"/>
              </a:lnSpc>
              <a:buNone/>
            </a:pPr>
            <a:r>
              <a:rPr lang="en-US" sz="727" dirty="0">
                <a:solidFill>
                  <a:srgbClr val="A0AEC0"/>
                </a:solidFill>
              </a:rPr>
              <a:t>(Replace "AffiliateID" with your personal ID)</a:t>
            </a:r>
            <a:endParaRPr lang="en-US" sz="727" dirty="0"/>
          </a:p>
        </p:txBody>
      </p:sp>
      <p:sp>
        <p:nvSpPr>
          <p:cNvPr id="23" name="Text 20"/>
          <p:cNvSpPr/>
          <p:nvPr/>
        </p:nvSpPr>
        <p:spPr>
          <a:xfrm>
            <a:off x="0" y="4813102"/>
            <a:ext cx="9144000" cy="116086"/>
          </a:xfrm>
          <a:prstGeom prst="rect">
            <a:avLst/>
          </a:prstGeom>
          <a:noFill/>
          <a:ln/>
        </p:spPr>
        <p:txBody>
          <a:bodyPr wrap="none" lIns="0" tIns="0" rIns="0" bIns="0" rtlCol="0" anchor="t">
            <a:spAutoFit/>
          </a:bodyPr>
          <a:lstStyle/>
          <a:p>
            <a:pPr algn="ctr" indent="0" marL="0">
              <a:lnSpc>
                <a:spcPts val="800"/>
              </a:lnSpc>
              <a:buNone/>
            </a:pPr>
            <a:r>
              <a:rPr lang="en-US" sz="621" dirty="0">
                <a:solidFill>
                  <a:srgbClr val="1A6B6A">
                    <a:alpha val="60000"/>
                  </a:srgbClr>
                </a:solidFill>
              </a:rPr>
              <a:t>resona.health | Affiliate Partner Program 2026</a:t>
            </a:r>
            <a:endParaRPr lang="en-US" sz="62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Shape 0"/>
          <p:cNvSpPr/>
          <p:nvPr/>
        </p:nvSpPr>
        <p:spPr>
          <a:xfrm>
            <a:off x="428625" y="357188"/>
            <a:ext cx="8286750" cy="405408"/>
          </a:xfrm>
          <a:prstGeom prst="rect">
            <a:avLst/>
          </a:prstGeom>
          <a:solidFill>
            <a:srgbClr val="000000">
              <a:alpha val="0"/>
            </a:srgbClr>
          </a:solidFill>
          <a:ln/>
        </p:spPr>
      </p:sp>
      <p:sp>
        <p:nvSpPr>
          <p:cNvPr id="4" name="Shape 1"/>
          <p:cNvSpPr/>
          <p:nvPr/>
        </p:nvSpPr>
        <p:spPr>
          <a:xfrm>
            <a:off x="428625" y="741164"/>
            <a:ext cx="8286750" cy="21431"/>
          </a:xfrm>
          <a:prstGeom prst="rect">
            <a:avLst/>
          </a:prstGeom>
          <a:solidFill>
            <a:srgbClr val="C9A84C"/>
          </a:solidFill>
          <a:ln/>
        </p:spPr>
      </p:sp>
      <p:sp>
        <p:nvSpPr>
          <p:cNvPr id="5" name="Text 2"/>
          <p:cNvSpPr/>
          <p:nvPr/>
        </p:nvSpPr>
        <p:spPr>
          <a:xfrm>
            <a:off x="428625" y="357188"/>
            <a:ext cx="8286750" cy="405408"/>
          </a:xfrm>
          <a:prstGeom prst="rect">
            <a:avLst/>
          </a:prstGeom>
          <a:noFill/>
          <a:ln/>
        </p:spPr>
        <p:txBody>
          <a:bodyPr wrap="none" lIns="0" tIns="0" rIns="0" bIns="85090" rtlCol="0" anchor="t">
            <a:spAutoFit/>
          </a:bodyPr>
          <a:lstStyle/>
          <a:p>
            <a:pPr algn="l" indent="0" marL="0">
              <a:lnSpc>
                <a:spcPts val="2200"/>
              </a:lnSpc>
              <a:buNone/>
            </a:pPr>
            <a:r>
              <a:rPr lang="en-US" sz="1602" b="1" spc="1" kern="0" dirty="0">
                <a:solidFill>
                  <a:srgbClr val="1B2A4A"/>
                </a:solidFill>
              </a:rPr>
              <a:t>PTSD &amp; The Vibe</a:t>
            </a:r>
            <a:endParaRPr lang="en-US" sz="1602" dirty="0"/>
          </a:p>
        </p:txBody>
      </p:sp>
      <p:sp>
        <p:nvSpPr>
          <p:cNvPr id="6" name="Text 3"/>
          <p:cNvSpPr/>
          <p:nvPr/>
        </p:nvSpPr>
        <p:spPr>
          <a:xfrm>
            <a:off x="428625" y="812602"/>
            <a:ext cx="8286750" cy="194667"/>
          </a:xfrm>
          <a:prstGeom prst="rect">
            <a:avLst/>
          </a:prstGeom>
          <a:noFill/>
          <a:ln/>
        </p:spPr>
        <p:txBody>
          <a:bodyPr wrap="none" lIns="0" tIns="0" rIns="0" bIns="0" rtlCol="0" anchor="t">
            <a:spAutoFit/>
          </a:bodyPr>
          <a:lstStyle/>
          <a:p>
            <a:pPr algn="l" indent="0" marL="0">
              <a:lnSpc>
                <a:spcPts val="1400"/>
              </a:lnSpc>
              <a:buNone/>
            </a:pPr>
            <a:r>
              <a:rPr lang="en-US" sz="987" b="1" dirty="0">
                <a:solidFill>
                  <a:srgbClr val="1A6B6A"/>
                </a:solidFill>
              </a:rPr>
              <a:t>98% Success Rate in Clinical Study</a:t>
            </a:r>
            <a:endParaRPr lang="en-US" sz="987" dirty="0"/>
          </a:p>
        </p:txBody>
      </p:sp>
      <p:sp>
        <p:nvSpPr>
          <p:cNvPr id="7" name="Text 4"/>
          <p:cNvSpPr/>
          <p:nvPr/>
        </p:nvSpPr>
        <p:spPr>
          <a:xfrm>
            <a:off x="428625" y="1150144"/>
            <a:ext cx="4271963" cy="731453"/>
          </a:xfrm>
          <a:prstGeom prst="rect">
            <a:avLst/>
          </a:prstGeom>
          <a:noFill/>
          <a:ln/>
        </p:spPr>
        <p:txBody>
          <a:bodyPr wrap="square" lIns="0" tIns="0" rIns="0" bIns="0" rtlCol="0" anchor="t">
            <a:spAutoFit/>
          </a:bodyPr>
          <a:lstStyle/>
          <a:p>
            <a:pPr algn="l" indent="0" marL="0">
              <a:lnSpc>
                <a:spcPts val="1400"/>
              </a:lnSpc>
              <a:buNone/>
            </a:pPr>
            <a:r>
              <a:rPr lang="en-US" sz="834" dirty="0">
                <a:solidFill>
                  <a:srgbClr val="4A5568"/>
                </a:solidFill>
              </a:rPr>
              <a:t>This 20-page professionally designed booklet covers the science behind PEMF therapy for PTSD, the clinical study results showing a 98% success rate, and the NASA-to-healing origin story of founder Mark L. Fox. It is a powerful resource for reaching veterans, first responders, and anyone affected by PTSD.</a:t>
            </a:r>
            <a:endParaRPr lang="en-US" sz="834" dirty="0"/>
          </a:p>
        </p:txBody>
      </p:sp>
      <p:sp>
        <p:nvSpPr>
          <p:cNvPr id="8" name="Shape 5"/>
          <p:cNvSpPr/>
          <p:nvPr/>
        </p:nvSpPr>
        <p:spPr>
          <a:xfrm>
            <a:off x="428625" y="1995897"/>
            <a:ext cx="4271963" cy="691158"/>
          </a:xfrm>
          <a:prstGeom prst="rect">
            <a:avLst/>
          </a:prstGeom>
          <a:solidFill>
            <a:srgbClr val="FFFFFF"/>
          </a:solidFill>
          <a:ln/>
        </p:spPr>
      </p:sp>
      <p:sp>
        <p:nvSpPr>
          <p:cNvPr id="9" name="Shape 6"/>
          <p:cNvSpPr/>
          <p:nvPr/>
        </p:nvSpPr>
        <p:spPr>
          <a:xfrm>
            <a:off x="428625" y="1995897"/>
            <a:ext cx="35719" cy="691158"/>
          </a:xfrm>
          <a:prstGeom prst="rect">
            <a:avLst/>
          </a:prstGeom>
          <a:solidFill>
            <a:srgbClr val="C9A84C"/>
          </a:solidFill>
          <a:ln/>
        </p:spPr>
      </p:sp>
      <p:sp>
        <p:nvSpPr>
          <p:cNvPr id="10" name="Text 7"/>
          <p:cNvSpPr/>
          <p:nvPr/>
        </p:nvSpPr>
        <p:spPr>
          <a:xfrm>
            <a:off x="557213" y="2124484"/>
            <a:ext cx="4014788" cy="155377"/>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1B2A4A"/>
                </a:solidFill>
              </a:rPr>
              <a:t>Target Audience</a:t>
            </a:r>
            <a:endParaRPr lang="en-US" sz="784" dirty="0"/>
          </a:p>
        </p:txBody>
      </p:sp>
      <p:sp>
        <p:nvSpPr>
          <p:cNvPr id="11" name="Shape 8"/>
          <p:cNvSpPr/>
          <p:nvPr/>
        </p:nvSpPr>
        <p:spPr>
          <a:xfrm>
            <a:off x="557213" y="2351298"/>
            <a:ext cx="615311" cy="207169"/>
          </a:xfrm>
          <a:prstGeom prst="roundRect">
            <a:avLst/>
          </a:prstGeom>
          <a:solidFill>
            <a:srgbClr val="F0F4F8"/>
          </a:solidFill>
          <a:ln/>
        </p:spPr>
      </p:sp>
      <p:sp>
        <p:nvSpPr>
          <p:cNvPr id="12" name="Text 9"/>
          <p:cNvSpPr/>
          <p:nvPr/>
        </p:nvSpPr>
        <p:spPr>
          <a:xfrm>
            <a:off x="557213" y="2351298"/>
            <a:ext cx="615311" cy="207169"/>
          </a:xfrm>
          <a:prstGeom prst="rect">
            <a:avLst/>
          </a:prstGeom>
          <a:noFill/>
          <a:ln/>
        </p:spPr>
        <p:txBody>
          <a:bodyPr wrap="square" lIns="102108" tIns="42545" rIns="102108" bIns="42545" rtlCol="0" anchor="t">
            <a:spAutoFit/>
          </a:bodyPr>
          <a:lstStyle/>
          <a:p>
            <a:pPr algn="l" indent="0" marL="0">
              <a:lnSpc>
                <a:spcPts val="900"/>
              </a:lnSpc>
              <a:buNone/>
            </a:pPr>
            <a:r>
              <a:rPr lang="en-US" sz="683" b="1" dirty="0">
                <a:solidFill>
                  <a:srgbClr val="1A6B6A"/>
                </a:solidFill>
              </a:rPr>
              <a:t>Veterans</a:t>
            </a:r>
            <a:endParaRPr lang="en-US" sz="683" dirty="0"/>
          </a:p>
        </p:txBody>
      </p:sp>
      <p:sp>
        <p:nvSpPr>
          <p:cNvPr id="13" name="Shape 10"/>
          <p:cNvSpPr/>
          <p:nvPr/>
        </p:nvSpPr>
        <p:spPr>
          <a:xfrm>
            <a:off x="1243961" y="2351298"/>
            <a:ext cx="1004674" cy="207169"/>
          </a:xfrm>
          <a:prstGeom prst="roundRect">
            <a:avLst/>
          </a:prstGeom>
          <a:solidFill>
            <a:srgbClr val="F0F4F8"/>
          </a:solidFill>
          <a:ln/>
        </p:spPr>
      </p:sp>
      <p:sp>
        <p:nvSpPr>
          <p:cNvPr id="14" name="Text 11"/>
          <p:cNvSpPr/>
          <p:nvPr/>
        </p:nvSpPr>
        <p:spPr>
          <a:xfrm>
            <a:off x="1243961" y="2351298"/>
            <a:ext cx="1004674" cy="207169"/>
          </a:xfrm>
          <a:prstGeom prst="rect">
            <a:avLst/>
          </a:prstGeom>
          <a:noFill/>
          <a:ln/>
        </p:spPr>
        <p:txBody>
          <a:bodyPr wrap="square" lIns="102108" tIns="42545" rIns="102108" bIns="42545" rtlCol="0" anchor="t">
            <a:spAutoFit/>
          </a:bodyPr>
          <a:lstStyle/>
          <a:p>
            <a:pPr algn="l" indent="0" marL="0">
              <a:lnSpc>
                <a:spcPts val="900"/>
              </a:lnSpc>
              <a:buNone/>
            </a:pPr>
            <a:r>
              <a:rPr lang="en-US" sz="683" b="1" dirty="0">
                <a:solidFill>
                  <a:srgbClr val="1A6B6A"/>
                </a:solidFill>
              </a:rPr>
              <a:t>First Responders</a:t>
            </a:r>
            <a:endParaRPr lang="en-US" sz="683" dirty="0"/>
          </a:p>
        </p:txBody>
      </p:sp>
      <p:sp>
        <p:nvSpPr>
          <p:cNvPr id="15" name="Shape 12"/>
          <p:cNvSpPr/>
          <p:nvPr/>
        </p:nvSpPr>
        <p:spPr>
          <a:xfrm>
            <a:off x="2320072" y="2351298"/>
            <a:ext cx="1046085" cy="207169"/>
          </a:xfrm>
          <a:prstGeom prst="roundRect">
            <a:avLst/>
          </a:prstGeom>
          <a:solidFill>
            <a:srgbClr val="F0F4F8"/>
          </a:solidFill>
          <a:ln/>
        </p:spPr>
      </p:sp>
      <p:sp>
        <p:nvSpPr>
          <p:cNvPr id="16" name="Text 13"/>
          <p:cNvSpPr/>
          <p:nvPr/>
        </p:nvSpPr>
        <p:spPr>
          <a:xfrm>
            <a:off x="2320072" y="2351298"/>
            <a:ext cx="1046085" cy="207169"/>
          </a:xfrm>
          <a:prstGeom prst="rect">
            <a:avLst/>
          </a:prstGeom>
          <a:noFill/>
          <a:ln/>
        </p:spPr>
        <p:txBody>
          <a:bodyPr wrap="square" lIns="102108" tIns="42545" rIns="102108" bIns="42545" rtlCol="0" anchor="t">
            <a:spAutoFit/>
          </a:bodyPr>
          <a:lstStyle/>
          <a:p>
            <a:pPr algn="l" indent="0" marL="0">
              <a:lnSpc>
                <a:spcPts val="900"/>
              </a:lnSpc>
              <a:buNone/>
            </a:pPr>
            <a:r>
              <a:rPr lang="en-US" sz="683" b="1" dirty="0">
                <a:solidFill>
                  <a:srgbClr val="1A6B6A"/>
                </a:solidFill>
              </a:rPr>
              <a:t>Trauma Survivors</a:t>
            </a:r>
            <a:endParaRPr lang="en-US" sz="683" dirty="0"/>
          </a:p>
        </p:txBody>
      </p:sp>
      <p:sp>
        <p:nvSpPr>
          <p:cNvPr id="17" name="Shape 14"/>
          <p:cNvSpPr/>
          <p:nvPr/>
        </p:nvSpPr>
        <p:spPr>
          <a:xfrm>
            <a:off x="3437595" y="2351298"/>
            <a:ext cx="952072" cy="207169"/>
          </a:xfrm>
          <a:prstGeom prst="roundRect">
            <a:avLst/>
          </a:prstGeom>
          <a:solidFill>
            <a:srgbClr val="F0F4F8"/>
          </a:solidFill>
          <a:ln/>
        </p:spPr>
      </p:sp>
      <p:sp>
        <p:nvSpPr>
          <p:cNvPr id="18" name="Text 15"/>
          <p:cNvSpPr/>
          <p:nvPr/>
        </p:nvSpPr>
        <p:spPr>
          <a:xfrm>
            <a:off x="3437595" y="2351298"/>
            <a:ext cx="952072" cy="207169"/>
          </a:xfrm>
          <a:prstGeom prst="rect">
            <a:avLst/>
          </a:prstGeom>
          <a:noFill/>
          <a:ln/>
        </p:spPr>
        <p:txBody>
          <a:bodyPr wrap="square" lIns="102108" tIns="42545" rIns="102108" bIns="42545" rtlCol="0" anchor="t">
            <a:spAutoFit/>
          </a:bodyPr>
          <a:lstStyle/>
          <a:p>
            <a:pPr algn="l" indent="0" marL="0">
              <a:lnSpc>
                <a:spcPts val="900"/>
              </a:lnSpc>
              <a:buNone/>
            </a:pPr>
            <a:r>
              <a:rPr lang="en-US" sz="683" b="1" dirty="0">
                <a:solidFill>
                  <a:srgbClr val="1A6B6A"/>
                </a:solidFill>
              </a:rPr>
              <a:t>Support Groups</a:t>
            </a:r>
            <a:endParaRPr lang="en-US" sz="683" dirty="0"/>
          </a:p>
        </p:txBody>
      </p:sp>
      <p:sp>
        <p:nvSpPr>
          <p:cNvPr id="19" name="Shape 16"/>
          <p:cNvSpPr/>
          <p:nvPr/>
        </p:nvSpPr>
        <p:spPr>
          <a:xfrm>
            <a:off x="428625" y="2801355"/>
            <a:ext cx="4271963" cy="466130"/>
          </a:xfrm>
          <a:prstGeom prst="rect">
            <a:avLst/>
          </a:prstGeom>
          <a:solidFill>
            <a:srgbClr val="1A6B6A"/>
          </a:solidFill>
          <a:ln/>
        </p:spPr>
      </p:sp>
      <p:pic>
        <p:nvPicPr>
          <p:cNvPr id="20" name="Image 1" descr="preencoded.png">    </p:cNvPr>
          <p:cNvPicPr>
            <a:picLocks noChangeAspect="1"/>
          </p:cNvPicPr>
          <p:nvPr/>
        </p:nvPicPr>
        <p:blipFill>
          <a:blip r:embed="rId2"/>
          <a:stretch>
            <a:fillRect/>
          </a:stretch>
        </p:blipFill>
        <p:spPr>
          <a:xfrm>
            <a:off x="571500" y="2948694"/>
            <a:ext cx="128588" cy="171450"/>
          </a:xfrm>
          <a:prstGeom prst="rect">
            <a:avLst/>
          </a:prstGeom>
        </p:spPr>
      </p:pic>
      <p:sp>
        <p:nvSpPr>
          <p:cNvPr id="21" name="Text 17"/>
          <p:cNvSpPr/>
          <p:nvPr/>
        </p:nvSpPr>
        <p:spPr>
          <a:xfrm>
            <a:off x="807244" y="2908511"/>
            <a:ext cx="1380390" cy="135731"/>
          </a:xfrm>
          <a:prstGeom prst="rect">
            <a:avLst/>
          </a:prstGeom>
          <a:noFill/>
          <a:ln/>
        </p:spPr>
        <p:txBody>
          <a:bodyPr wrap="none" lIns="0" tIns="0" rIns="0" bIns="0" rtlCol="0" anchor="t">
            <a:spAutoFit/>
          </a:bodyPr>
          <a:lstStyle/>
          <a:p>
            <a:pPr algn="l" indent="0" marL="0">
              <a:lnSpc>
                <a:spcPts val="900"/>
              </a:lnSpc>
              <a:buNone/>
            </a:pPr>
            <a:r>
              <a:rPr lang="en-US" sz="683" b="1" dirty="0">
                <a:solidFill>
                  <a:srgbClr val="FFFFFF"/>
                </a:solidFill>
              </a:rPr>
              <a:t>DOWNLOAD PAMPHLET PDF</a:t>
            </a:r>
            <a:endParaRPr lang="en-US" sz="683" dirty="0"/>
          </a:p>
        </p:txBody>
      </p:sp>
      <p:sp>
        <p:nvSpPr>
          <p:cNvPr id="22" name="Text 18"/>
          <p:cNvSpPr/>
          <p:nvPr/>
        </p:nvSpPr>
        <p:spPr>
          <a:xfrm>
            <a:off x="807244" y="3044242"/>
            <a:ext cx="1380390" cy="116086"/>
          </a:xfrm>
          <a:prstGeom prst="rect">
            <a:avLst/>
          </a:prstGeom>
          <a:noFill/>
          <a:ln/>
        </p:spPr>
        <p:txBody>
          <a:bodyPr wrap="none" lIns="0" tIns="0" rIns="0" bIns="0" rtlCol="0" anchor="t">
            <a:spAutoFit/>
          </a:bodyPr>
          <a:lstStyle/>
          <a:p>
            <a:pPr algn="l" indent="0" marL="0">
              <a:lnSpc>
                <a:spcPts val="800"/>
              </a:lnSpc>
              <a:buNone/>
            </a:pPr>
            <a:r>
              <a:rPr lang="en-US" sz="621" dirty="0">
                <a:solidFill>
                  <a:srgbClr val="FFFFFF">
                    <a:alpha val="80000"/>
                  </a:srgbClr>
                </a:solidFill>
              </a:rPr>
              <a:t>PTSD_and_the_Vibe_Booklet.pdf</a:t>
            </a:r>
            <a:endParaRPr lang="en-US" sz="621" dirty="0"/>
          </a:p>
        </p:txBody>
      </p:sp>
      <p:sp>
        <p:nvSpPr>
          <p:cNvPr id="23" name="Shape 19"/>
          <p:cNvSpPr/>
          <p:nvPr/>
        </p:nvSpPr>
        <p:spPr>
          <a:xfrm>
            <a:off x="428625" y="3353209"/>
            <a:ext cx="4271963" cy="466130"/>
          </a:xfrm>
          <a:prstGeom prst="rect">
            <a:avLst/>
          </a:prstGeom>
          <a:solidFill>
            <a:srgbClr val="1B2A4A"/>
          </a:solidFill>
          <a:ln/>
        </p:spPr>
      </p:sp>
      <p:pic>
        <p:nvPicPr>
          <p:cNvPr id="24" name="Image 2" descr="preencoded.png">    </p:cNvPr>
          <p:cNvPicPr>
            <a:picLocks noChangeAspect="1"/>
          </p:cNvPicPr>
          <p:nvPr/>
        </p:nvPicPr>
        <p:blipFill>
          <a:blip r:embed="rId3"/>
          <a:stretch>
            <a:fillRect/>
          </a:stretch>
        </p:blipFill>
        <p:spPr>
          <a:xfrm>
            <a:off x="571500" y="3500549"/>
            <a:ext cx="192881" cy="171450"/>
          </a:xfrm>
          <a:prstGeom prst="rect">
            <a:avLst/>
          </a:prstGeom>
        </p:spPr>
      </p:pic>
      <p:sp>
        <p:nvSpPr>
          <p:cNvPr id="25" name="Text 20"/>
          <p:cNvSpPr/>
          <p:nvPr/>
        </p:nvSpPr>
        <p:spPr>
          <a:xfrm>
            <a:off x="871538" y="3460366"/>
            <a:ext cx="1762637" cy="135731"/>
          </a:xfrm>
          <a:prstGeom prst="rect">
            <a:avLst/>
          </a:prstGeom>
          <a:noFill/>
          <a:ln/>
        </p:spPr>
        <p:txBody>
          <a:bodyPr wrap="none" lIns="0" tIns="0" rIns="0" bIns="0" rtlCol="0" anchor="t">
            <a:spAutoFit/>
          </a:bodyPr>
          <a:lstStyle/>
          <a:p>
            <a:pPr algn="l" indent="0" marL="0">
              <a:lnSpc>
                <a:spcPts val="900"/>
              </a:lnSpc>
              <a:buNone/>
            </a:pPr>
            <a:r>
              <a:rPr lang="en-US" sz="683" b="1" dirty="0">
                <a:solidFill>
                  <a:srgbClr val="FFFFFF"/>
                </a:solidFill>
              </a:rPr>
              <a:t>DOWNLOAD SOCIAL MEDIA IMAGES</a:t>
            </a:r>
            <a:endParaRPr lang="en-US" sz="683" dirty="0"/>
          </a:p>
        </p:txBody>
      </p:sp>
      <p:sp>
        <p:nvSpPr>
          <p:cNvPr id="26" name="Text 21"/>
          <p:cNvSpPr/>
          <p:nvPr/>
        </p:nvSpPr>
        <p:spPr>
          <a:xfrm>
            <a:off x="871538" y="3596097"/>
            <a:ext cx="1762637" cy="116086"/>
          </a:xfrm>
          <a:prstGeom prst="rect">
            <a:avLst/>
          </a:prstGeom>
          <a:noFill/>
          <a:ln/>
        </p:spPr>
        <p:txBody>
          <a:bodyPr wrap="none" lIns="0" tIns="0" rIns="0" bIns="0" rtlCol="0" anchor="t">
            <a:spAutoFit/>
          </a:bodyPr>
          <a:lstStyle/>
          <a:p>
            <a:pPr algn="l" indent="0" marL="0">
              <a:lnSpc>
                <a:spcPts val="800"/>
              </a:lnSpc>
              <a:buNone/>
            </a:pPr>
            <a:r>
              <a:rPr lang="en-US" sz="621" dirty="0">
                <a:solidFill>
                  <a:srgbClr val="FFFFFF">
                    <a:alpha val="80000"/>
                  </a:srgbClr>
                </a:solidFill>
              </a:rPr>
              <a:t>PTSD-Pamplet-Images.zip (10 Images)</a:t>
            </a:r>
            <a:endParaRPr lang="en-US" sz="621" dirty="0"/>
          </a:p>
        </p:txBody>
      </p:sp>
      <p:sp>
        <p:nvSpPr>
          <p:cNvPr id="27" name="Text 22"/>
          <p:cNvSpPr/>
          <p:nvPr/>
        </p:nvSpPr>
        <p:spPr>
          <a:xfrm>
            <a:off x="428625" y="3905064"/>
            <a:ext cx="4271963" cy="116086"/>
          </a:xfrm>
          <a:prstGeom prst="rect">
            <a:avLst/>
          </a:prstGeom>
          <a:noFill/>
          <a:ln/>
        </p:spPr>
        <p:txBody>
          <a:bodyPr wrap="none" lIns="0" tIns="0" rIns="0" bIns="0" rtlCol="0" anchor="t">
            <a:spAutoFit/>
          </a:bodyPr>
          <a:lstStyle/>
          <a:p>
            <a:pPr algn="l" indent="0" marL="0">
              <a:lnSpc>
                <a:spcPts val="800"/>
              </a:lnSpc>
              <a:buNone/>
            </a:pPr>
            <a:r>
              <a:rPr lang="en-US" sz="621" i="1" dirty="0">
                <a:solidFill>
                  <a:srgbClr val="718096"/>
                </a:solidFill>
              </a:rPr>
              <a:t>Share with your link: https://resona.health/shop/?ap_id=AffiliateID</a:t>
            </a:r>
            <a:endParaRPr lang="en-US" sz="621" dirty="0"/>
          </a:p>
        </p:txBody>
      </p:sp>
      <p:sp>
        <p:nvSpPr>
          <p:cNvPr id="28" name="Shape 23"/>
          <p:cNvSpPr/>
          <p:nvPr/>
        </p:nvSpPr>
        <p:spPr>
          <a:xfrm>
            <a:off x="5400675" y="1150144"/>
            <a:ext cx="3314700" cy="1605558"/>
          </a:xfrm>
          <a:prstGeom prst="rect">
            <a:avLst/>
          </a:prstGeom>
          <a:solidFill>
            <a:srgbClr val="FFFFFF"/>
          </a:solidFill>
          <a:ln/>
        </p:spPr>
      </p:sp>
      <p:pic>
        <p:nvPicPr>
          <p:cNvPr id="29" name="Image 3" descr="preencoded.png">    </p:cNvPr>
          <p:cNvPicPr>
            <a:picLocks noChangeAspect="1"/>
          </p:cNvPicPr>
          <p:nvPr/>
        </p:nvPicPr>
        <p:blipFill>
          <a:blip r:embed="rId4"/>
          <a:stretch>
            <a:fillRect/>
          </a:stretch>
        </p:blipFill>
        <p:spPr>
          <a:xfrm>
            <a:off x="6343650" y="1221581"/>
            <a:ext cx="1428750" cy="1428750"/>
          </a:xfrm>
          <a:prstGeom prst="rect">
            <a:avLst/>
          </a:prstGeom>
        </p:spPr>
      </p:pic>
      <p:sp>
        <p:nvSpPr>
          <p:cNvPr id="30" name="Shape 24"/>
          <p:cNvSpPr/>
          <p:nvPr/>
        </p:nvSpPr>
        <p:spPr>
          <a:xfrm>
            <a:off x="5400675" y="2841427"/>
            <a:ext cx="3314700" cy="1605558"/>
          </a:xfrm>
          <a:prstGeom prst="rect">
            <a:avLst/>
          </a:prstGeom>
          <a:solidFill>
            <a:srgbClr val="FFFFFF"/>
          </a:solidFill>
          <a:ln/>
        </p:spPr>
      </p:sp>
      <p:pic>
        <p:nvPicPr>
          <p:cNvPr id="31" name="Image 4" descr="preencoded.png">    </p:cNvPr>
          <p:cNvPicPr>
            <a:picLocks noChangeAspect="1"/>
          </p:cNvPicPr>
          <p:nvPr/>
        </p:nvPicPr>
        <p:blipFill>
          <a:blip r:embed="rId5"/>
          <a:stretch>
            <a:fillRect/>
          </a:stretch>
        </p:blipFill>
        <p:spPr>
          <a:xfrm>
            <a:off x="6343650" y="2912864"/>
            <a:ext cx="1428750" cy="1428750"/>
          </a:xfrm>
          <a:prstGeom prst="rect">
            <a:avLst/>
          </a:prstGeom>
        </p:spPr>
      </p:pic>
      <p:sp>
        <p:nvSpPr>
          <p:cNvPr id="32" name="Text 25"/>
          <p:cNvSpPr/>
          <p:nvPr/>
        </p:nvSpPr>
        <p:spPr>
          <a:xfrm>
            <a:off x="0" y="4970264"/>
            <a:ext cx="9144000" cy="116086"/>
          </a:xfrm>
          <a:prstGeom prst="rect">
            <a:avLst/>
          </a:prstGeom>
          <a:noFill/>
          <a:ln/>
        </p:spPr>
        <p:txBody>
          <a:bodyPr wrap="none" lIns="0" tIns="0" rIns="0" bIns="0" rtlCol="0" anchor="t">
            <a:spAutoFit/>
          </a:bodyPr>
          <a:lstStyle/>
          <a:p>
            <a:pPr algn="ctr" indent="0" marL="0">
              <a:lnSpc>
                <a:spcPts val="800"/>
              </a:lnSpc>
              <a:buNone/>
            </a:pPr>
            <a:r>
              <a:rPr lang="en-US" sz="621" dirty="0">
                <a:solidFill>
                  <a:srgbClr val="1A6B6A">
                    <a:alpha val="60000"/>
                  </a:srgbClr>
                </a:solidFill>
              </a:rPr>
              <a:t>resona.health | Affiliate Partner Program 2026</a:t>
            </a:r>
            <a:endParaRPr lang="en-US" sz="62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316289"/>
          </a:xfrm>
          <a:prstGeom prst="rect">
            <a:avLst/>
          </a:prstGeom>
        </p:spPr>
      </p:pic>
      <p:sp>
        <p:nvSpPr>
          <p:cNvPr id="3" name="Shape 0"/>
          <p:cNvSpPr/>
          <p:nvPr/>
        </p:nvSpPr>
        <p:spPr>
          <a:xfrm>
            <a:off x="428625" y="357188"/>
            <a:ext cx="8286750" cy="405408"/>
          </a:xfrm>
          <a:prstGeom prst="rect">
            <a:avLst/>
          </a:prstGeom>
          <a:solidFill>
            <a:srgbClr val="000000">
              <a:alpha val="0"/>
            </a:srgbClr>
          </a:solidFill>
          <a:ln/>
        </p:spPr>
      </p:sp>
      <p:sp>
        <p:nvSpPr>
          <p:cNvPr id="4" name="Shape 1"/>
          <p:cNvSpPr/>
          <p:nvPr/>
        </p:nvSpPr>
        <p:spPr>
          <a:xfrm>
            <a:off x="428625" y="741164"/>
            <a:ext cx="8286750" cy="21431"/>
          </a:xfrm>
          <a:prstGeom prst="rect">
            <a:avLst/>
          </a:prstGeom>
          <a:solidFill>
            <a:srgbClr val="C9A84C"/>
          </a:solidFill>
          <a:ln/>
        </p:spPr>
      </p:sp>
      <p:sp>
        <p:nvSpPr>
          <p:cNvPr id="5" name="Text 2"/>
          <p:cNvSpPr/>
          <p:nvPr/>
        </p:nvSpPr>
        <p:spPr>
          <a:xfrm>
            <a:off x="428625" y="357188"/>
            <a:ext cx="8286750" cy="405408"/>
          </a:xfrm>
          <a:prstGeom prst="rect">
            <a:avLst/>
          </a:prstGeom>
          <a:noFill/>
          <a:ln/>
        </p:spPr>
        <p:txBody>
          <a:bodyPr wrap="none" lIns="0" tIns="0" rIns="0" bIns="85090" rtlCol="0" anchor="t">
            <a:spAutoFit/>
          </a:bodyPr>
          <a:lstStyle/>
          <a:p>
            <a:pPr algn="l" indent="0" marL="0">
              <a:lnSpc>
                <a:spcPts val="2200"/>
              </a:lnSpc>
              <a:buNone/>
            </a:pPr>
            <a:r>
              <a:rPr lang="en-US" sz="1602" b="1" spc="1" kern="0" dirty="0">
                <a:solidFill>
                  <a:srgbClr val="1B2A4A"/>
                </a:solidFill>
              </a:rPr>
              <a:t>BlueVibe &amp; The Brain — 100% Success Rate</a:t>
            </a:r>
            <a:endParaRPr lang="en-US" sz="1602" dirty="0"/>
          </a:p>
        </p:txBody>
      </p:sp>
      <p:sp>
        <p:nvSpPr>
          <p:cNvPr id="6" name="Text 3"/>
          <p:cNvSpPr/>
          <p:nvPr/>
        </p:nvSpPr>
        <p:spPr>
          <a:xfrm>
            <a:off x="428625" y="955477"/>
            <a:ext cx="4343400" cy="731453"/>
          </a:xfrm>
          <a:prstGeom prst="rect">
            <a:avLst/>
          </a:prstGeom>
          <a:noFill/>
          <a:ln/>
        </p:spPr>
        <p:txBody>
          <a:bodyPr wrap="square" lIns="0" tIns="0" rIns="0" bIns="0" rtlCol="0" anchor="t">
            <a:spAutoFit/>
          </a:bodyPr>
          <a:lstStyle/>
          <a:p>
            <a:pPr algn="l" indent="0" marL="0">
              <a:lnSpc>
                <a:spcPts val="1400"/>
              </a:lnSpc>
              <a:buNone/>
            </a:pPr>
            <a:r>
              <a:rPr lang="en-US" sz="834" dirty="0">
                <a:solidFill>
                  <a:srgbClr val="4A5568"/>
                </a:solidFill>
              </a:rPr>
              <a:t>This 18-page booklet presents the BlueVibe, the world's first dual 40Hz wearable combining PEMF and blue light photobiomodulation. It covers MIT's breakthrough research and our clinical study achieving a 100% success rate (p=0.0002).</a:t>
            </a:r>
            <a:endParaRPr lang="en-US" sz="834" dirty="0"/>
          </a:p>
        </p:txBody>
      </p:sp>
      <p:sp>
        <p:nvSpPr>
          <p:cNvPr id="7" name="Shape 4"/>
          <p:cNvSpPr/>
          <p:nvPr/>
        </p:nvSpPr>
        <p:spPr>
          <a:xfrm>
            <a:off x="428625" y="1829805"/>
            <a:ext cx="4343400" cy="725425"/>
          </a:xfrm>
          <a:prstGeom prst="rect">
            <a:avLst/>
          </a:prstGeom>
          <a:solidFill>
            <a:srgbClr val="FFFFFF"/>
          </a:solidFill>
          <a:ln/>
        </p:spPr>
      </p:sp>
      <p:sp>
        <p:nvSpPr>
          <p:cNvPr id="8" name="Shape 5"/>
          <p:cNvSpPr/>
          <p:nvPr/>
        </p:nvSpPr>
        <p:spPr>
          <a:xfrm>
            <a:off x="428625" y="1829805"/>
            <a:ext cx="35719" cy="725425"/>
          </a:xfrm>
          <a:prstGeom prst="rect">
            <a:avLst/>
          </a:prstGeom>
          <a:solidFill>
            <a:srgbClr val="1A6B6A"/>
          </a:solidFill>
          <a:ln/>
        </p:spPr>
      </p:sp>
      <p:sp>
        <p:nvSpPr>
          <p:cNvPr id="9" name="Text 6"/>
          <p:cNvSpPr/>
          <p:nvPr/>
        </p:nvSpPr>
        <p:spPr>
          <a:xfrm>
            <a:off x="571500" y="1936961"/>
            <a:ext cx="4057650" cy="155377"/>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1A6B6A"/>
                </a:solidFill>
              </a:rPr>
              <a:t>Key Selling Points</a:t>
            </a:r>
            <a:endParaRPr lang="en-US" sz="784" dirty="0"/>
          </a:p>
        </p:txBody>
      </p:sp>
      <p:sp>
        <p:nvSpPr>
          <p:cNvPr id="10" name="Text 7"/>
          <p:cNvSpPr/>
          <p:nvPr/>
        </p:nvSpPr>
        <p:spPr>
          <a:xfrm>
            <a:off x="571500" y="2128056"/>
            <a:ext cx="4057650" cy="320018"/>
          </a:xfrm>
          <a:prstGeom prst="rect">
            <a:avLst/>
          </a:prstGeom>
          <a:noFill/>
          <a:ln/>
        </p:spPr>
        <p:txBody>
          <a:bodyPr wrap="square" lIns="0" tIns="0" rIns="0" bIns="0" rtlCol="0" anchor="t">
            <a:spAutoFit/>
          </a:bodyPr>
          <a:lstStyle/>
          <a:p>
            <a:pPr algn="l" indent="0" marL="0">
              <a:lnSpc>
                <a:spcPts val="1300"/>
              </a:lnSpc>
              <a:buNone/>
            </a:pPr>
            <a:r>
              <a:rPr lang="en-US" sz="727" dirty="0">
                <a:solidFill>
                  <a:srgbClr val="4A5568"/>
                </a:solidFill>
              </a:rPr>
              <a:t>FDA General Wellness Device • Drug-Free • No Side Effects • Meridian-Based Placement (Wrist &amp; Neck)</a:t>
            </a:r>
            <a:endParaRPr lang="en-US" sz="727" dirty="0"/>
          </a:p>
        </p:txBody>
      </p:sp>
      <p:sp>
        <p:nvSpPr>
          <p:cNvPr id="11" name="Text 8"/>
          <p:cNvSpPr/>
          <p:nvPr/>
        </p:nvSpPr>
        <p:spPr>
          <a:xfrm>
            <a:off x="428625" y="2733824"/>
            <a:ext cx="4343400" cy="155377"/>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1A6B6A"/>
                </a:solidFill>
              </a:rPr>
              <a:t>Target Audience:</a:t>
            </a:r>
            <a:endParaRPr lang="en-US" sz="784" dirty="0"/>
          </a:p>
        </p:txBody>
      </p:sp>
      <p:sp>
        <p:nvSpPr>
          <p:cNvPr id="12" name="Text 9"/>
          <p:cNvSpPr/>
          <p:nvPr/>
        </p:nvSpPr>
        <p:spPr>
          <a:xfrm>
            <a:off x="428625" y="2974925"/>
            <a:ext cx="107156" cy="108942"/>
          </a:xfrm>
          <a:prstGeom prst="rect">
            <a:avLst/>
          </a:prstGeom>
          <a:noFill/>
          <a:ln/>
        </p:spPr>
        <p:txBody>
          <a:bodyPr wrap="none" lIns="0" tIns="0" rIns="0" bIns="0" rtlCol="0" anchor="t">
            <a:spAutoFit/>
          </a:bodyPr>
          <a:lstStyle/>
          <a:p>
            <a:pPr algn="l" indent="0" marL="0">
              <a:lnSpc>
                <a:spcPts val="1000"/>
              </a:lnSpc>
              <a:buNone/>
            </a:pPr>
            <a:r>
              <a:rPr lang="en-US" sz="734" b="1" dirty="0">
                <a:solidFill>
                  <a:srgbClr val="C9A84C"/>
                </a:solidFill>
              </a:rPr>
              <a:t></a:t>
            </a:r>
            <a:endParaRPr lang="en-US" sz="734" dirty="0"/>
          </a:p>
        </p:txBody>
      </p:sp>
      <p:sp>
        <p:nvSpPr>
          <p:cNvPr id="13" name="Text 10"/>
          <p:cNvSpPr/>
          <p:nvPr/>
        </p:nvSpPr>
        <p:spPr>
          <a:xfrm>
            <a:off x="607219" y="2960638"/>
            <a:ext cx="2285330" cy="146447"/>
          </a:xfrm>
          <a:prstGeom prst="rect">
            <a:avLst/>
          </a:prstGeom>
          <a:noFill/>
          <a:ln/>
        </p:spPr>
        <p:txBody>
          <a:bodyPr wrap="none" lIns="0" tIns="0" rIns="0" bIns="0" rtlCol="0" anchor="t">
            <a:spAutoFit/>
          </a:bodyPr>
          <a:lstStyle/>
          <a:p>
            <a:pPr algn="l" indent="0" marL="0">
              <a:lnSpc>
                <a:spcPts val="1000"/>
              </a:lnSpc>
              <a:buNone/>
            </a:pPr>
            <a:r>
              <a:rPr lang="en-US" sz="780" dirty="0">
                <a:solidFill>
                  <a:srgbClr val="2D3748"/>
                </a:solidFill>
              </a:rPr>
              <a:t>Adults 50+ concerned about cognitive decline</a:t>
            </a:r>
            <a:endParaRPr lang="en-US" sz="780" dirty="0"/>
          </a:p>
        </p:txBody>
      </p:sp>
      <p:sp>
        <p:nvSpPr>
          <p:cNvPr id="14" name="Text 11"/>
          <p:cNvSpPr/>
          <p:nvPr/>
        </p:nvSpPr>
        <p:spPr>
          <a:xfrm>
            <a:off x="428625" y="3178522"/>
            <a:ext cx="107156" cy="108942"/>
          </a:xfrm>
          <a:prstGeom prst="rect">
            <a:avLst/>
          </a:prstGeom>
          <a:noFill/>
          <a:ln/>
        </p:spPr>
        <p:txBody>
          <a:bodyPr wrap="none" lIns="0" tIns="0" rIns="0" bIns="0" rtlCol="0" anchor="t">
            <a:spAutoFit/>
          </a:bodyPr>
          <a:lstStyle/>
          <a:p>
            <a:pPr algn="l" indent="0" marL="0">
              <a:lnSpc>
                <a:spcPts val="1000"/>
              </a:lnSpc>
              <a:buNone/>
            </a:pPr>
            <a:r>
              <a:rPr lang="en-US" sz="734" b="1" dirty="0">
                <a:solidFill>
                  <a:srgbClr val="C9A84C"/>
                </a:solidFill>
              </a:rPr>
              <a:t></a:t>
            </a:r>
            <a:endParaRPr lang="en-US" sz="734" dirty="0"/>
          </a:p>
        </p:txBody>
      </p:sp>
      <p:sp>
        <p:nvSpPr>
          <p:cNvPr id="15" name="Text 12"/>
          <p:cNvSpPr/>
          <p:nvPr/>
        </p:nvSpPr>
        <p:spPr>
          <a:xfrm>
            <a:off x="607219" y="3164235"/>
            <a:ext cx="1600060" cy="146447"/>
          </a:xfrm>
          <a:prstGeom prst="rect">
            <a:avLst/>
          </a:prstGeom>
          <a:noFill/>
          <a:ln/>
        </p:spPr>
        <p:txBody>
          <a:bodyPr wrap="none" lIns="0" tIns="0" rIns="0" bIns="0" rtlCol="0" anchor="t">
            <a:spAutoFit/>
          </a:bodyPr>
          <a:lstStyle/>
          <a:p>
            <a:pPr algn="l" indent="0" marL="0">
              <a:lnSpc>
                <a:spcPts val="1000"/>
              </a:lnSpc>
              <a:buNone/>
            </a:pPr>
            <a:r>
              <a:rPr lang="en-US" sz="780" dirty="0">
                <a:solidFill>
                  <a:srgbClr val="2D3748"/>
                </a:solidFill>
              </a:rPr>
              <a:t>Caregivers and family members</a:t>
            </a:r>
            <a:endParaRPr lang="en-US" sz="780" dirty="0"/>
          </a:p>
        </p:txBody>
      </p:sp>
      <p:sp>
        <p:nvSpPr>
          <p:cNvPr id="16" name="Text 13"/>
          <p:cNvSpPr/>
          <p:nvPr/>
        </p:nvSpPr>
        <p:spPr>
          <a:xfrm>
            <a:off x="428625" y="3382119"/>
            <a:ext cx="107156" cy="108942"/>
          </a:xfrm>
          <a:prstGeom prst="rect">
            <a:avLst/>
          </a:prstGeom>
          <a:noFill/>
          <a:ln/>
        </p:spPr>
        <p:txBody>
          <a:bodyPr wrap="none" lIns="0" tIns="0" rIns="0" bIns="0" rtlCol="0" anchor="t">
            <a:spAutoFit/>
          </a:bodyPr>
          <a:lstStyle/>
          <a:p>
            <a:pPr algn="l" indent="0" marL="0">
              <a:lnSpc>
                <a:spcPts val="1000"/>
              </a:lnSpc>
              <a:buNone/>
            </a:pPr>
            <a:r>
              <a:rPr lang="en-US" sz="734" b="1" dirty="0">
                <a:solidFill>
                  <a:srgbClr val="C9A84C"/>
                </a:solidFill>
              </a:rPr>
              <a:t></a:t>
            </a:r>
            <a:endParaRPr lang="en-US" sz="734" dirty="0"/>
          </a:p>
        </p:txBody>
      </p:sp>
      <p:sp>
        <p:nvSpPr>
          <p:cNvPr id="17" name="Text 14"/>
          <p:cNvSpPr/>
          <p:nvPr/>
        </p:nvSpPr>
        <p:spPr>
          <a:xfrm>
            <a:off x="607219" y="3367832"/>
            <a:ext cx="1902582" cy="146447"/>
          </a:xfrm>
          <a:prstGeom prst="rect">
            <a:avLst/>
          </a:prstGeom>
          <a:noFill/>
          <a:ln/>
        </p:spPr>
        <p:txBody>
          <a:bodyPr wrap="none" lIns="0" tIns="0" rIns="0" bIns="0" rtlCol="0" anchor="t">
            <a:spAutoFit/>
          </a:bodyPr>
          <a:lstStyle/>
          <a:p>
            <a:pPr algn="l" indent="0" marL="0">
              <a:lnSpc>
                <a:spcPts val="1000"/>
              </a:lnSpc>
              <a:buNone/>
            </a:pPr>
            <a:r>
              <a:rPr lang="en-US" sz="780" dirty="0">
                <a:solidFill>
                  <a:srgbClr val="2D3748"/>
                </a:solidFill>
              </a:rPr>
              <a:t>Brain health enthusiasts &amp; biohackers</a:t>
            </a:r>
            <a:endParaRPr lang="en-US" sz="780" dirty="0"/>
          </a:p>
        </p:txBody>
      </p:sp>
      <p:sp>
        <p:nvSpPr>
          <p:cNvPr id="18" name="Text 15"/>
          <p:cNvSpPr/>
          <p:nvPr/>
        </p:nvSpPr>
        <p:spPr>
          <a:xfrm>
            <a:off x="428625" y="3585716"/>
            <a:ext cx="107156" cy="108942"/>
          </a:xfrm>
          <a:prstGeom prst="rect">
            <a:avLst/>
          </a:prstGeom>
          <a:noFill/>
          <a:ln/>
        </p:spPr>
        <p:txBody>
          <a:bodyPr wrap="none" lIns="0" tIns="0" rIns="0" bIns="0" rtlCol="0" anchor="t">
            <a:spAutoFit/>
          </a:bodyPr>
          <a:lstStyle/>
          <a:p>
            <a:pPr algn="l" indent="0" marL="0">
              <a:lnSpc>
                <a:spcPts val="1000"/>
              </a:lnSpc>
              <a:buNone/>
            </a:pPr>
            <a:r>
              <a:rPr lang="en-US" sz="734" b="1" dirty="0">
                <a:solidFill>
                  <a:srgbClr val="C9A84C"/>
                </a:solidFill>
              </a:rPr>
              <a:t></a:t>
            </a:r>
            <a:endParaRPr lang="en-US" sz="734" dirty="0"/>
          </a:p>
        </p:txBody>
      </p:sp>
      <p:sp>
        <p:nvSpPr>
          <p:cNvPr id="19" name="Text 16"/>
          <p:cNvSpPr/>
          <p:nvPr/>
        </p:nvSpPr>
        <p:spPr>
          <a:xfrm>
            <a:off x="607219" y="3571429"/>
            <a:ext cx="2470593" cy="146447"/>
          </a:xfrm>
          <a:prstGeom prst="rect">
            <a:avLst/>
          </a:prstGeom>
          <a:noFill/>
          <a:ln/>
        </p:spPr>
        <p:txBody>
          <a:bodyPr wrap="none" lIns="0" tIns="0" rIns="0" bIns="0" rtlCol="0" anchor="t">
            <a:spAutoFit/>
          </a:bodyPr>
          <a:lstStyle/>
          <a:p>
            <a:pPr algn="l" indent="0" marL="0">
              <a:lnSpc>
                <a:spcPts val="1000"/>
              </a:lnSpc>
              <a:buNone/>
            </a:pPr>
            <a:r>
              <a:rPr lang="en-US" sz="780" dirty="0">
                <a:solidFill>
                  <a:srgbClr val="2D3748"/>
                </a:solidFill>
              </a:rPr>
              <a:t>Anyone experiencing brain fog or memory issues</a:t>
            </a:r>
            <a:endParaRPr lang="en-US" sz="780" dirty="0"/>
          </a:p>
        </p:txBody>
      </p:sp>
      <p:sp>
        <p:nvSpPr>
          <p:cNvPr id="20" name="Shape 17"/>
          <p:cNvSpPr/>
          <p:nvPr/>
        </p:nvSpPr>
        <p:spPr>
          <a:xfrm>
            <a:off x="428625" y="3896469"/>
            <a:ext cx="1672475" cy="307181"/>
          </a:xfrm>
          <a:prstGeom prst="rect">
            <a:avLst/>
          </a:prstGeom>
          <a:solidFill>
            <a:srgbClr val="1A6B6A"/>
          </a:solidFill>
          <a:ln/>
        </p:spPr>
      </p:sp>
      <p:pic>
        <p:nvPicPr>
          <p:cNvPr id="21" name="Image 1" descr="preencoded.png">    </p:cNvPr>
          <p:cNvPicPr>
            <a:picLocks noChangeAspect="1"/>
          </p:cNvPicPr>
          <p:nvPr/>
        </p:nvPicPr>
        <p:blipFill>
          <a:blip r:embed="rId2"/>
          <a:stretch>
            <a:fillRect/>
          </a:stretch>
        </p:blipFill>
        <p:spPr>
          <a:xfrm>
            <a:off x="571500" y="4000054"/>
            <a:ext cx="75009" cy="100013"/>
          </a:xfrm>
          <a:prstGeom prst="rect">
            <a:avLst/>
          </a:prstGeom>
        </p:spPr>
      </p:pic>
      <p:sp>
        <p:nvSpPr>
          <p:cNvPr id="22" name="Text 18"/>
          <p:cNvSpPr/>
          <p:nvPr/>
        </p:nvSpPr>
        <p:spPr>
          <a:xfrm>
            <a:off x="703659" y="3982194"/>
            <a:ext cx="1254565" cy="135731"/>
          </a:xfrm>
          <a:prstGeom prst="rect">
            <a:avLst/>
          </a:prstGeom>
          <a:noFill/>
          <a:ln/>
        </p:spPr>
        <p:txBody>
          <a:bodyPr wrap="none" lIns="0" tIns="0" rIns="0" bIns="0" rtlCol="0" anchor="t">
            <a:spAutoFit/>
          </a:bodyPr>
          <a:lstStyle/>
          <a:p>
            <a:pPr algn="l" indent="0" marL="0">
              <a:lnSpc>
                <a:spcPts val="900"/>
              </a:lnSpc>
              <a:buNone/>
            </a:pPr>
            <a:r>
              <a:rPr lang="en-US" sz="683" b="1" dirty="0">
                <a:solidFill>
                  <a:srgbClr val="FFFFFF"/>
                </a:solidFill>
              </a:rPr>
              <a:t>Download Pamphlet PDF</a:t>
            </a:r>
            <a:endParaRPr lang="en-US" sz="683" dirty="0"/>
          </a:p>
        </p:txBody>
      </p:sp>
      <p:sp>
        <p:nvSpPr>
          <p:cNvPr id="23" name="Shape 19"/>
          <p:cNvSpPr/>
          <p:nvPr/>
        </p:nvSpPr>
        <p:spPr>
          <a:xfrm>
            <a:off x="2202256" y="3896469"/>
            <a:ext cx="1694297" cy="307181"/>
          </a:xfrm>
          <a:prstGeom prst="rect">
            <a:avLst/>
          </a:prstGeom>
          <a:solidFill>
            <a:srgbClr val="1A6B6A"/>
          </a:solidFill>
          <a:ln/>
        </p:spPr>
      </p:sp>
      <p:pic>
        <p:nvPicPr>
          <p:cNvPr id="24" name="Image 2" descr="preencoded.png">    </p:cNvPr>
          <p:cNvPicPr>
            <a:picLocks noChangeAspect="1"/>
          </p:cNvPicPr>
          <p:nvPr/>
        </p:nvPicPr>
        <p:blipFill>
          <a:blip r:embed="rId3"/>
          <a:stretch>
            <a:fillRect/>
          </a:stretch>
        </p:blipFill>
        <p:spPr>
          <a:xfrm>
            <a:off x="2345131" y="4000054"/>
            <a:ext cx="112514" cy="100013"/>
          </a:xfrm>
          <a:prstGeom prst="rect">
            <a:avLst/>
          </a:prstGeom>
        </p:spPr>
      </p:pic>
      <p:sp>
        <p:nvSpPr>
          <p:cNvPr id="25" name="Text 20"/>
          <p:cNvSpPr/>
          <p:nvPr/>
        </p:nvSpPr>
        <p:spPr>
          <a:xfrm>
            <a:off x="2514795" y="3982194"/>
            <a:ext cx="1238883" cy="135731"/>
          </a:xfrm>
          <a:prstGeom prst="rect">
            <a:avLst/>
          </a:prstGeom>
          <a:noFill/>
          <a:ln/>
        </p:spPr>
        <p:txBody>
          <a:bodyPr wrap="none" lIns="0" tIns="0" rIns="0" bIns="0" rtlCol="0" anchor="t">
            <a:spAutoFit/>
          </a:bodyPr>
          <a:lstStyle/>
          <a:p>
            <a:pPr algn="l" indent="0" marL="0">
              <a:lnSpc>
                <a:spcPts val="900"/>
              </a:lnSpc>
              <a:buNone/>
            </a:pPr>
            <a:r>
              <a:rPr lang="en-US" sz="683" b="1" dirty="0">
                <a:solidFill>
                  <a:srgbClr val="FFFFFF"/>
                </a:solidFill>
              </a:rPr>
              <a:t>Download Social Images</a:t>
            </a:r>
            <a:endParaRPr lang="en-US" sz="683" dirty="0"/>
          </a:p>
        </p:txBody>
      </p:sp>
      <p:sp>
        <p:nvSpPr>
          <p:cNvPr id="26" name="Text 21"/>
          <p:cNvSpPr/>
          <p:nvPr/>
        </p:nvSpPr>
        <p:spPr>
          <a:xfrm>
            <a:off x="428625" y="4453682"/>
            <a:ext cx="4343400" cy="155377"/>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1A6B6A"/>
                </a:solidFill>
              </a:rPr>
              <a:t>Your Affiliate Link:</a:t>
            </a:r>
            <a:endParaRPr lang="en-US" sz="784" dirty="0"/>
          </a:p>
        </p:txBody>
      </p:sp>
      <p:sp>
        <p:nvSpPr>
          <p:cNvPr id="27" name="Shape 22"/>
          <p:cNvSpPr/>
          <p:nvPr/>
        </p:nvSpPr>
        <p:spPr>
          <a:xfrm>
            <a:off x="428625" y="4644777"/>
            <a:ext cx="4343400" cy="292894"/>
          </a:xfrm>
          <a:prstGeom prst="rect">
            <a:avLst/>
          </a:prstGeom>
          <a:solidFill>
            <a:srgbClr val="E2E8F0"/>
          </a:solidFill>
          <a:ln w="9144">
            <a:solidFill>
              <a:srgbClr val="CBD5E0"/>
            </a:solidFill>
            <a:prstDash val="solid"/>
          </a:ln>
        </p:spPr>
      </p:sp>
      <p:sp>
        <p:nvSpPr>
          <p:cNvPr id="28" name="Text 23"/>
          <p:cNvSpPr/>
          <p:nvPr/>
        </p:nvSpPr>
        <p:spPr>
          <a:xfrm>
            <a:off x="428625" y="4644777"/>
            <a:ext cx="4343400" cy="292894"/>
          </a:xfrm>
          <a:prstGeom prst="rect">
            <a:avLst/>
          </a:prstGeom>
          <a:noFill/>
          <a:ln/>
        </p:spPr>
        <p:txBody>
          <a:bodyPr wrap="square" lIns="85090" tIns="85090" rIns="85090" bIns="85090" rtlCol="0" anchor="t">
            <a:spAutoFit/>
          </a:bodyPr>
          <a:lstStyle/>
          <a:p>
            <a:pPr algn="ctr" indent="0" marL="0">
              <a:lnSpc>
                <a:spcPts val="900"/>
              </a:lnSpc>
              <a:buNone/>
            </a:pPr>
            <a:r>
              <a:rPr lang="en-US" sz="727" dirty="0">
                <a:solidFill>
                  <a:srgbClr val="1B2A4A"/>
                </a:solidFill>
              </a:rPr>
              <a:t>https://resona.health/shop/?ap_id=AffiliateID</a:t>
            </a:r>
            <a:endParaRPr lang="en-US" sz="727" dirty="0"/>
          </a:p>
        </p:txBody>
      </p:sp>
      <p:sp>
        <p:nvSpPr>
          <p:cNvPr id="29" name="Shape 24"/>
          <p:cNvSpPr/>
          <p:nvPr/>
        </p:nvSpPr>
        <p:spPr>
          <a:xfrm>
            <a:off x="5400675" y="955477"/>
            <a:ext cx="3314700" cy="1714500"/>
          </a:xfrm>
          <a:prstGeom prst="rect">
            <a:avLst/>
          </a:prstGeom>
          <a:solidFill>
            <a:srgbClr val="FFFFFF"/>
          </a:solidFill>
          <a:ln/>
        </p:spPr>
      </p:sp>
      <p:pic>
        <p:nvPicPr>
          <p:cNvPr id="30" name="Image 3" descr="preencoded.png">    </p:cNvPr>
          <p:cNvPicPr>
            <a:picLocks noChangeAspect="1"/>
          </p:cNvPicPr>
          <p:nvPr/>
        </p:nvPicPr>
        <p:blipFill>
          <a:blip r:embed="rId4"/>
          <a:stretch>
            <a:fillRect/>
          </a:stretch>
        </p:blipFill>
        <p:spPr>
          <a:xfrm>
            <a:off x="6045677" y="955477"/>
            <a:ext cx="2024667" cy="1714472"/>
          </a:xfrm>
          <a:prstGeom prst="rect">
            <a:avLst/>
          </a:prstGeom>
        </p:spPr>
      </p:pic>
      <p:sp>
        <p:nvSpPr>
          <p:cNvPr id="31" name="Shape 25"/>
          <p:cNvSpPr/>
          <p:nvPr/>
        </p:nvSpPr>
        <p:spPr>
          <a:xfrm>
            <a:off x="5400675" y="2812852"/>
            <a:ext cx="3314700" cy="1714500"/>
          </a:xfrm>
          <a:prstGeom prst="rect">
            <a:avLst/>
          </a:prstGeom>
          <a:solidFill>
            <a:srgbClr val="FFFFFF"/>
          </a:solidFill>
          <a:ln/>
        </p:spPr>
      </p:sp>
      <p:pic>
        <p:nvPicPr>
          <p:cNvPr id="32" name="Image 4" descr="preencoded.png">    </p:cNvPr>
          <p:cNvPicPr>
            <a:picLocks noChangeAspect="1"/>
          </p:cNvPicPr>
          <p:nvPr/>
        </p:nvPicPr>
        <p:blipFill>
          <a:blip r:embed="rId5"/>
          <a:stretch>
            <a:fillRect/>
          </a:stretch>
        </p:blipFill>
        <p:spPr>
          <a:xfrm>
            <a:off x="6200775" y="2812852"/>
            <a:ext cx="1714500" cy="1714500"/>
          </a:xfrm>
          <a:prstGeom prst="rect">
            <a:avLst/>
          </a:prstGeom>
        </p:spPr>
      </p:pic>
      <p:sp>
        <p:nvSpPr>
          <p:cNvPr id="33" name="Text 26"/>
          <p:cNvSpPr/>
          <p:nvPr/>
        </p:nvSpPr>
        <p:spPr>
          <a:xfrm>
            <a:off x="0" y="5021610"/>
            <a:ext cx="9144000" cy="116086"/>
          </a:xfrm>
          <a:prstGeom prst="rect">
            <a:avLst/>
          </a:prstGeom>
          <a:noFill/>
          <a:ln/>
        </p:spPr>
        <p:txBody>
          <a:bodyPr wrap="none" lIns="0" tIns="0" rIns="0" bIns="0" rtlCol="0" anchor="t">
            <a:spAutoFit/>
          </a:bodyPr>
          <a:lstStyle/>
          <a:p>
            <a:pPr algn="ctr" indent="0" marL="0">
              <a:lnSpc>
                <a:spcPts val="800"/>
              </a:lnSpc>
              <a:buNone/>
            </a:pPr>
            <a:r>
              <a:rPr lang="en-US" sz="621" dirty="0">
                <a:solidFill>
                  <a:srgbClr val="1A6B6A">
                    <a:alpha val="60000"/>
                  </a:srgbClr>
                </a:solidFill>
              </a:rPr>
              <a:t>resona.health | Affiliate Partner Program 2026</a:t>
            </a:r>
            <a:endParaRPr lang="en-US" sz="62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933694"/>
          </a:xfrm>
          <a:prstGeom prst="rect">
            <a:avLst/>
          </a:prstGeom>
        </p:spPr>
      </p:pic>
      <p:sp>
        <p:nvSpPr>
          <p:cNvPr id="3" name="Shape 0"/>
          <p:cNvSpPr/>
          <p:nvPr/>
        </p:nvSpPr>
        <p:spPr>
          <a:xfrm>
            <a:off x="571500" y="357188"/>
            <a:ext cx="8001000" cy="312539"/>
          </a:xfrm>
          <a:prstGeom prst="rect">
            <a:avLst/>
          </a:prstGeom>
          <a:solidFill>
            <a:srgbClr val="000000">
              <a:alpha val="0"/>
            </a:srgbClr>
          </a:solidFill>
          <a:ln/>
        </p:spPr>
      </p:sp>
      <p:sp>
        <p:nvSpPr>
          <p:cNvPr id="4" name="Shape 1"/>
          <p:cNvSpPr/>
          <p:nvPr/>
        </p:nvSpPr>
        <p:spPr>
          <a:xfrm>
            <a:off x="571500" y="357188"/>
            <a:ext cx="57150" cy="312539"/>
          </a:xfrm>
          <a:prstGeom prst="rect">
            <a:avLst/>
          </a:prstGeom>
          <a:solidFill>
            <a:srgbClr val="C9A84C"/>
          </a:solidFill>
          <a:ln/>
        </p:spPr>
      </p:sp>
      <p:sp>
        <p:nvSpPr>
          <p:cNvPr id="5" name="Text 2"/>
          <p:cNvSpPr/>
          <p:nvPr/>
        </p:nvSpPr>
        <p:spPr>
          <a:xfrm>
            <a:off x="571500" y="357188"/>
            <a:ext cx="8001000" cy="312539"/>
          </a:xfrm>
          <a:prstGeom prst="rect">
            <a:avLst/>
          </a:prstGeom>
          <a:noFill/>
          <a:ln/>
        </p:spPr>
        <p:txBody>
          <a:bodyPr wrap="none" lIns="170053" tIns="0" rIns="0" bIns="0" rtlCol="0" anchor="t">
            <a:spAutoFit/>
          </a:bodyPr>
          <a:lstStyle/>
          <a:p>
            <a:pPr algn="l" indent="0" marL="0">
              <a:lnSpc>
                <a:spcPts val="2200"/>
              </a:lnSpc>
              <a:buNone/>
            </a:pPr>
            <a:r>
              <a:rPr lang="en-US" sz="1602" b="1" spc="1" kern="0" dirty="0">
                <a:solidFill>
                  <a:srgbClr val="1B2A4A"/>
                </a:solidFill>
              </a:rPr>
              <a:t>PEMF for Dogs — Natural Healing for Your Best Friend</a:t>
            </a:r>
            <a:endParaRPr lang="en-US" sz="1602" dirty="0"/>
          </a:p>
        </p:txBody>
      </p:sp>
      <p:pic>
        <p:nvPicPr>
          <p:cNvPr id="6" name="Image 1" descr="preencoded.png">    </p:cNvPr>
          <p:cNvPicPr>
            <a:picLocks noChangeAspect="1"/>
          </p:cNvPicPr>
          <p:nvPr/>
        </p:nvPicPr>
        <p:blipFill>
          <a:blip r:embed="rId2"/>
          <a:stretch>
            <a:fillRect/>
          </a:stretch>
        </p:blipFill>
        <p:spPr>
          <a:xfrm>
            <a:off x="571500" y="955477"/>
            <a:ext cx="2500313" cy="4478155"/>
          </a:xfrm>
          <a:prstGeom prst="rect">
            <a:avLst/>
          </a:prstGeom>
        </p:spPr>
      </p:pic>
      <p:sp>
        <p:nvSpPr>
          <p:cNvPr id="7" name="Text 3"/>
          <p:cNvSpPr/>
          <p:nvPr/>
        </p:nvSpPr>
        <p:spPr>
          <a:xfrm>
            <a:off x="3500438" y="955477"/>
            <a:ext cx="5072063" cy="617153"/>
          </a:xfrm>
          <a:prstGeom prst="rect">
            <a:avLst/>
          </a:prstGeom>
          <a:noFill/>
          <a:ln/>
        </p:spPr>
        <p:txBody>
          <a:bodyPr wrap="square" lIns="0" tIns="0" rIns="0" bIns="0" rtlCol="0" anchor="t">
            <a:spAutoFit/>
          </a:bodyPr>
          <a:lstStyle/>
          <a:p>
            <a:pPr algn="l" indent="0" marL="0">
              <a:lnSpc>
                <a:spcPts val="1600"/>
              </a:lnSpc>
              <a:buNone/>
            </a:pPr>
            <a:r>
              <a:rPr lang="en-US" sz="942" dirty="0">
                <a:solidFill>
                  <a:srgbClr val="4A5568"/>
                </a:solidFill>
              </a:rPr>
              <a:t>This comprehensive booklet covers how PEMF therapy benefits dogs, including pain relief, inflammation reduction, and faster recovery. It features real-world success stories and explains why Resona Health devices are optimized for canine wellness.</a:t>
            </a:r>
            <a:endParaRPr lang="en-US" sz="942" dirty="0"/>
          </a:p>
        </p:txBody>
      </p:sp>
      <p:sp>
        <p:nvSpPr>
          <p:cNvPr id="8" name="Shape 4"/>
          <p:cNvSpPr/>
          <p:nvPr/>
        </p:nvSpPr>
        <p:spPr>
          <a:xfrm>
            <a:off x="3500438" y="1786942"/>
            <a:ext cx="5072063" cy="1121569"/>
          </a:xfrm>
          <a:prstGeom prst="rect">
            <a:avLst/>
          </a:prstGeom>
          <a:solidFill>
            <a:srgbClr val="FFFFFF"/>
          </a:solidFill>
          <a:ln/>
        </p:spPr>
      </p:sp>
      <p:sp>
        <p:nvSpPr>
          <p:cNvPr id="9" name="Shape 5"/>
          <p:cNvSpPr/>
          <p:nvPr/>
        </p:nvSpPr>
        <p:spPr>
          <a:xfrm>
            <a:off x="3500438" y="1786942"/>
            <a:ext cx="35719" cy="1121569"/>
          </a:xfrm>
          <a:prstGeom prst="rect">
            <a:avLst/>
          </a:prstGeom>
          <a:solidFill>
            <a:srgbClr val="1A6B6A"/>
          </a:solidFill>
          <a:ln/>
        </p:spPr>
      </p:sp>
      <p:sp>
        <p:nvSpPr>
          <p:cNvPr id="10" name="Text 6"/>
          <p:cNvSpPr/>
          <p:nvPr/>
        </p:nvSpPr>
        <p:spPr>
          <a:xfrm>
            <a:off x="3679031" y="1965536"/>
            <a:ext cx="4714875" cy="175022"/>
          </a:xfrm>
          <a:prstGeom prst="rect">
            <a:avLst/>
          </a:prstGeom>
          <a:noFill/>
          <a:ln/>
        </p:spPr>
        <p:txBody>
          <a:bodyPr wrap="none" lIns="0" tIns="0" rIns="0" bIns="0" rtlCol="0" anchor="t">
            <a:spAutoFit/>
          </a:bodyPr>
          <a:lstStyle/>
          <a:p>
            <a:pPr algn="l" indent="0" marL="0">
              <a:lnSpc>
                <a:spcPts val="1200"/>
              </a:lnSpc>
              <a:buNone/>
            </a:pPr>
            <a:r>
              <a:rPr lang="en-US" sz="885" b="1" dirty="0">
                <a:solidFill>
                  <a:srgbClr val="1A6B6A"/>
                </a:solidFill>
              </a:rPr>
              <a:t>Download Your Materials</a:t>
            </a:r>
            <a:endParaRPr lang="en-US" sz="885" dirty="0"/>
          </a:p>
        </p:txBody>
      </p:sp>
      <p:pic>
        <p:nvPicPr>
          <p:cNvPr id="11" name="Image 2" descr="preencoded.png">    </p:cNvPr>
          <p:cNvPicPr>
            <a:picLocks noChangeAspect="1"/>
          </p:cNvPicPr>
          <p:nvPr/>
        </p:nvPicPr>
        <p:blipFill>
          <a:blip r:embed="rId3"/>
          <a:stretch>
            <a:fillRect/>
          </a:stretch>
        </p:blipFill>
        <p:spPr>
          <a:xfrm>
            <a:off x="3679031" y="2253965"/>
            <a:ext cx="107156" cy="142875"/>
          </a:xfrm>
          <a:prstGeom prst="rect">
            <a:avLst/>
          </a:prstGeom>
        </p:spPr>
      </p:pic>
      <p:sp>
        <p:nvSpPr>
          <p:cNvPr id="12" name="Text 7"/>
          <p:cNvSpPr/>
          <p:nvPr/>
        </p:nvSpPr>
        <p:spPr>
          <a:xfrm>
            <a:off x="3857625" y="2247714"/>
            <a:ext cx="2394607" cy="155377"/>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1B2A4A"/>
                </a:solidFill>
              </a:rPr>
              <a:t>Pamphlet PDF: PEMF_For_Dogs_021826.pdf</a:t>
            </a:r>
            <a:endParaRPr lang="en-US" sz="784" dirty="0"/>
          </a:p>
        </p:txBody>
      </p:sp>
      <p:pic>
        <p:nvPicPr>
          <p:cNvPr id="13" name="Image 3" descr="preencoded.png">    </p:cNvPr>
          <p:cNvPicPr>
            <a:picLocks noChangeAspect="1"/>
          </p:cNvPicPr>
          <p:nvPr/>
        </p:nvPicPr>
        <p:blipFill>
          <a:blip r:embed="rId4"/>
          <a:stretch>
            <a:fillRect/>
          </a:stretch>
        </p:blipFill>
        <p:spPr>
          <a:xfrm>
            <a:off x="3679031" y="2495066"/>
            <a:ext cx="160734" cy="142875"/>
          </a:xfrm>
          <a:prstGeom prst="rect">
            <a:avLst/>
          </a:prstGeom>
        </p:spPr>
      </p:pic>
      <p:sp>
        <p:nvSpPr>
          <p:cNvPr id="14" name="Text 8"/>
          <p:cNvSpPr/>
          <p:nvPr/>
        </p:nvSpPr>
        <p:spPr>
          <a:xfrm>
            <a:off x="3911203" y="2488816"/>
            <a:ext cx="3840603" cy="155377"/>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1B2A4A"/>
                </a:solidFill>
              </a:rPr>
              <a:t>Social Media Images (10 Pack): PEMF-For-Dogs-Book-Ads-Images.zip</a:t>
            </a:r>
            <a:endParaRPr lang="en-US" sz="784" dirty="0"/>
          </a:p>
        </p:txBody>
      </p:sp>
      <p:sp>
        <p:nvSpPr>
          <p:cNvPr id="15" name="Shape 9"/>
          <p:cNvSpPr/>
          <p:nvPr/>
        </p:nvSpPr>
        <p:spPr>
          <a:xfrm>
            <a:off x="3500438" y="3122823"/>
            <a:ext cx="5072063" cy="1048345"/>
          </a:xfrm>
          <a:prstGeom prst="rect">
            <a:avLst/>
          </a:prstGeom>
          <a:solidFill>
            <a:srgbClr val="E6FFFA"/>
          </a:solidFill>
          <a:ln w="9144">
            <a:solidFill>
              <a:srgbClr val="B2F5EA"/>
            </a:solidFill>
            <a:prstDash val="solid"/>
          </a:ln>
        </p:spPr>
      </p:sp>
      <p:sp>
        <p:nvSpPr>
          <p:cNvPr id="16" name="Text 10"/>
          <p:cNvSpPr/>
          <p:nvPr/>
        </p:nvSpPr>
        <p:spPr>
          <a:xfrm>
            <a:off x="3643313" y="3265698"/>
            <a:ext cx="4786313" cy="155377"/>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1A6B6A"/>
                </a:solidFill>
              </a:rPr>
              <a:t>Target Audience</a:t>
            </a:r>
            <a:endParaRPr lang="en-US" sz="784" dirty="0"/>
          </a:p>
        </p:txBody>
      </p:sp>
      <p:sp>
        <p:nvSpPr>
          <p:cNvPr id="17" name="Shape 11"/>
          <p:cNvSpPr/>
          <p:nvPr/>
        </p:nvSpPr>
        <p:spPr>
          <a:xfrm>
            <a:off x="3643313" y="3492512"/>
            <a:ext cx="756624" cy="207169"/>
          </a:xfrm>
          <a:prstGeom prst="roundRect">
            <a:avLst/>
          </a:prstGeom>
          <a:solidFill>
            <a:srgbClr val="FFFFFF"/>
          </a:solidFill>
          <a:ln/>
        </p:spPr>
      </p:sp>
      <p:sp>
        <p:nvSpPr>
          <p:cNvPr id="18" name="Text 12"/>
          <p:cNvSpPr/>
          <p:nvPr/>
        </p:nvSpPr>
        <p:spPr>
          <a:xfrm>
            <a:off x="3643313" y="3492512"/>
            <a:ext cx="756624" cy="207169"/>
          </a:xfrm>
          <a:prstGeom prst="rect">
            <a:avLst/>
          </a:prstGeom>
          <a:noFill/>
          <a:ln/>
        </p:spPr>
        <p:txBody>
          <a:bodyPr wrap="square" lIns="102108" tIns="42545" rIns="102108" bIns="42545" rtlCol="0" anchor="t">
            <a:spAutoFit/>
          </a:bodyPr>
          <a:lstStyle/>
          <a:p>
            <a:pPr algn="l" indent="0" marL="0">
              <a:lnSpc>
                <a:spcPts val="900"/>
              </a:lnSpc>
              <a:buNone/>
            </a:pPr>
            <a:r>
              <a:rPr lang="en-US" sz="727" dirty="0">
                <a:solidFill>
                  <a:srgbClr val="2C7A7B"/>
                </a:solidFill>
              </a:rPr>
              <a:t>Dog Owners</a:t>
            </a:r>
            <a:endParaRPr lang="en-US" sz="727" dirty="0"/>
          </a:p>
        </p:txBody>
      </p:sp>
      <p:sp>
        <p:nvSpPr>
          <p:cNvPr id="19" name="Shape 13"/>
          <p:cNvSpPr/>
          <p:nvPr/>
        </p:nvSpPr>
        <p:spPr>
          <a:xfrm>
            <a:off x="4507092" y="3492512"/>
            <a:ext cx="1306609" cy="207169"/>
          </a:xfrm>
          <a:prstGeom prst="roundRect">
            <a:avLst/>
          </a:prstGeom>
          <a:solidFill>
            <a:srgbClr val="FFFFFF"/>
          </a:solidFill>
          <a:ln/>
        </p:spPr>
      </p:sp>
      <p:sp>
        <p:nvSpPr>
          <p:cNvPr id="20" name="Text 14"/>
          <p:cNvSpPr/>
          <p:nvPr/>
        </p:nvSpPr>
        <p:spPr>
          <a:xfrm>
            <a:off x="4507092" y="3492512"/>
            <a:ext cx="1306609" cy="207169"/>
          </a:xfrm>
          <a:prstGeom prst="rect">
            <a:avLst/>
          </a:prstGeom>
          <a:noFill/>
          <a:ln/>
        </p:spPr>
        <p:txBody>
          <a:bodyPr wrap="square" lIns="102108" tIns="42545" rIns="102108" bIns="42545" rtlCol="0" anchor="t">
            <a:spAutoFit/>
          </a:bodyPr>
          <a:lstStyle/>
          <a:p>
            <a:pPr algn="l" indent="0" marL="0">
              <a:lnSpc>
                <a:spcPts val="900"/>
              </a:lnSpc>
              <a:buNone/>
            </a:pPr>
            <a:r>
              <a:rPr lang="en-US" sz="727" dirty="0">
                <a:solidFill>
                  <a:srgbClr val="2C7A7B"/>
                </a:solidFill>
              </a:rPr>
              <a:t>Veterinary Professionals</a:t>
            </a:r>
            <a:endParaRPr lang="en-US" sz="727" dirty="0"/>
          </a:p>
        </p:txBody>
      </p:sp>
      <p:sp>
        <p:nvSpPr>
          <p:cNvPr id="21" name="Shape 15"/>
          <p:cNvSpPr/>
          <p:nvPr/>
        </p:nvSpPr>
        <p:spPr>
          <a:xfrm>
            <a:off x="5920857" y="3492512"/>
            <a:ext cx="1415914" cy="207169"/>
          </a:xfrm>
          <a:prstGeom prst="roundRect">
            <a:avLst/>
          </a:prstGeom>
          <a:solidFill>
            <a:srgbClr val="FFFFFF"/>
          </a:solidFill>
          <a:ln/>
        </p:spPr>
      </p:sp>
      <p:sp>
        <p:nvSpPr>
          <p:cNvPr id="22" name="Text 16"/>
          <p:cNvSpPr/>
          <p:nvPr/>
        </p:nvSpPr>
        <p:spPr>
          <a:xfrm>
            <a:off x="5920857" y="3492512"/>
            <a:ext cx="1415914" cy="207169"/>
          </a:xfrm>
          <a:prstGeom prst="rect">
            <a:avLst/>
          </a:prstGeom>
          <a:noFill/>
          <a:ln/>
        </p:spPr>
        <p:txBody>
          <a:bodyPr wrap="square" lIns="102108" tIns="42545" rIns="102108" bIns="42545" rtlCol="0" anchor="t">
            <a:spAutoFit/>
          </a:bodyPr>
          <a:lstStyle/>
          <a:p>
            <a:pPr algn="l" indent="0" marL="0">
              <a:lnSpc>
                <a:spcPts val="900"/>
              </a:lnSpc>
              <a:buNone/>
            </a:pPr>
            <a:r>
              <a:rPr lang="en-US" sz="727" dirty="0">
                <a:solidFill>
                  <a:srgbClr val="2C7A7B"/>
                </a:solidFill>
              </a:rPr>
              <a:t>Pet Wellness Communities</a:t>
            </a:r>
            <a:endParaRPr lang="en-US" sz="727" dirty="0"/>
          </a:p>
        </p:txBody>
      </p:sp>
      <p:sp>
        <p:nvSpPr>
          <p:cNvPr id="23" name="Shape 17"/>
          <p:cNvSpPr/>
          <p:nvPr/>
        </p:nvSpPr>
        <p:spPr>
          <a:xfrm>
            <a:off x="3643313" y="3806837"/>
            <a:ext cx="1110993" cy="207169"/>
          </a:xfrm>
          <a:prstGeom prst="roundRect">
            <a:avLst/>
          </a:prstGeom>
          <a:solidFill>
            <a:srgbClr val="FFFFFF"/>
          </a:solidFill>
          <a:ln/>
        </p:spPr>
      </p:sp>
      <p:sp>
        <p:nvSpPr>
          <p:cNvPr id="24" name="Text 18"/>
          <p:cNvSpPr/>
          <p:nvPr/>
        </p:nvSpPr>
        <p:spPr>
          <a:xfrm>
            <a:off x="3643313" y="3806837"/>
            <a:ext cx="1110993" cy="207169"/>
          </a:xfrm>
          <a:prstGeom prst="rect">
            <a:avLst/>
          </a:prstGeom>
          <a:noFill/>
          <a:ln/>
        </p:spPr>
        <p:txBody>
          <a:bodyPr wrap="square" lIns="102108" tIns="42545" rIns="102108" bIns="42545" rtlCol="0" anchor="t">
            <a:spAutoFit/>
          </a:bodyPr>
          <a:lstStyle/>
          <a:p>
            <a:pPr algn="l" indent="0" marL="0">
              <a:lnSpc>
                <a:spcPts val="900"/>
              </a:lnSpc>
              <a:buNone/>
            </a:pPr>
            <a:r>
              <a:rPr lang="en-US" sz="727" dirty="0">
                <a:solidFill>
                  <a:srgbClr val="2C7A7B"/>
                </a:solidFill>
              </a:rPr>
              <a:t>Animal Rescue Orgs</a:t>
            </a:r>
            <a:endParaRPr lang="en-US" sz="727" dirty="0"/>
          </a:p>
        </p:txBody>
      </p:sp>
      <p:sp>
        <p:nvSpPr>
          <p:cNvPr id="25" name="Shape 19"/>
          <p:cNvSpPr/>
          <p:nvPr/>
        </p:nvSpPr>
        <p:spPr>
          <a:xfrm>
            <a:off x="4861461" y="3806837"/>
            <a:ext cx="866654" cy="207169"/>
          </a:xfrm>
          <a:prstGeom prst="roundRect">
            <a:avLst/>
          </a:prstGeom>
          <a:solidFill>
            <a:srgbClr val="FFFFFF"/>
          </a:solidFill>
          <a:ln/>
        </p:spPr>
      </p:sp>
      <p:sp>
        <p:nvSpPr>
          <p:cNvPr id="26" name="Text 20"/>
          <p:cNvSpPr/>
          <p:nvPr/>
        </p:nvSpPr>
        <p:spPr>
          <a:xfrm>
            <a:off x="4861461" y="3806837"/>
            <a:ext cx="866654" cy="207169"/>
          </a:xfrm>
          <a:prstGeom prst="rect">
            <a:avLst/>
          </a:prstGeom>
          <a:noFill/>
          <a:ln/>
        </p:spPr>
        <p:txBody>
          <a:bodyPr wrap="square" lIns="102108" tIns="42545" rIns="102108" bIns="42545" rtlCol="0" anchor="t">
            <a:spAutoFit/>
          </a:bodyPr>
          <a:lstStyle/>
          <a:p>
            <a:pPr algn="l" indent="0" marL="0">
              <a:lnSpc>
                <a:spcPts val="900"/>
              </a:lnSpc>
              <a:buNone/>
            </a:pPr>
            <a:r>
              <a:rPr lang="en-US" sz="727" dirty="0">
                <a:solidFill>
                  <a:srgbClr val="2C7A7B"/>
                </a:solidFill>
              </a:rPr>
              <a:t>Agility Trainers</a:t>
            </a:r>
            <a:endParaRPr lang="en-US" sz="727" dirty="0"/>
          </a:p>
        </p:txBody>
      </p:sp>
      <p:sp>
        <p:nvSpPr>
          <p:cNvPr id="27" name="Text 21"/>
          <p:cNvSpPr/>
          <p:nvPr/>
        </p:nvSpPr>
        <p:spPr>
          <a:xfrm>
            <a:off x="3500438" y="4299756"/>
            <a:ext cx="5072063" cy="135731"/>
          </a:xfrm>
          <a:prstGeom prst="rect">
            <a:avLst/>
          </a:prstGeom>
          <a:noFill/>
          <a:ln/>
        </p:spPr>
        <p:txBody>
          <a:bodyPr wrap="none" lIns="0" tIns="0" rIns="0" bIns="0" rtlCol="0" anchor="t">
            <a:spAutoFit/>
          </a:bodyPr>
          <a:lstStyle/>
          <a:p>
            <a:pPr algn="l" indent="0" marL="0">
              <a:lnSpc>
                <a:spcPts val="900"/>
              </a:lnSpc>
              <a:buNone/>
            </a:pPr>
            <a:r>
              <a:rPr lang="en-US" sz="727" i="1" dirty="0">
                <a:solidFill>
                  <a:srgbClr val="718096"/>
                </a:solidFill>
              </a:rPr>
              <a:t>Don't forget to share with your link: https://resona.health/shop/?ap_id=AffiliateID</a:t>
            </a:r>
            <a:endParaRPr lang="en-US" sz="727" dirty="0"/>
          </a:p>
        </p:txBody>
      </p:sp>
      <p:sp>
        <p:nvSpPr>
          <p:cNvPr id="28" name="Text 22"/>
          <p:cNvSpPr/>
          <p:nvPr/>
        </p:nvSpPr>
        <p:spPr>
          <a:xfrm>
            <a:off x="0" y="5674733"/>
            <a:ext cx="9144000" cy="116086"/>
          </a:xfrm>
          <a:prstGeom prst="rect">
            <a:avLst/>
          </a:prstGeom>
          <a:noFill/>
          <a:ln/>
        </p:spPr>
        <p:txBody>
          <a:bodyPr wrap="none" lIns="0" tIns="0" rIns="0" bIns="0" rtlCol="0" anchor="t">
            <a:spAutoFit/>
          </a:bodyPr>
          <a:lstStyle/>
          <a:p>
            <a:pPr algn="ctr" indent="0" marL="0">
              <a:lnSpc>
                <a:spcPts val="800"/>
              </a:lnSpc>
              <a:buNone/>
            </a:pPr>
            <a:r>
              <a:rPr lang="en-US" sz="621" dirty="0">
                <a:solidFill>
                  <a:srgbClr val="1A6B6A">
                    <a:alpha val="60000"/>
                  </a:srgbClr>
                </a:solidFill>
              </a:rPr>
              <a:t>resona.health | Affiliate Partner Program 2026</a:t>
            </a:r>
            <a:endParaRPr lang="en-US" sz="62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862256"/>
          </a:xfrm>
          <a:prstGeom prst="rect">
            <a:avLst/>
          </a:prstGeom>
        </p:spPr>
      </p:pic>
      <p:sp>
        <p:nvSpPr>
          <p:cNvPr id="3" name="Shape 0"/>
          <p:cNvSpPr/>
          <p:nvPr/>
        </p:nvSpPr>
        <p:spPr>
          <a:xfrm>
            <a:off x="428625" y="357188"/>
            <a:ext cx="8286750" cy="312539"/>
          </a:xfrm>
          <a:prstGeom prst="rect">
            <a:avLst/>
          </a:prstGeom>
          <a:solidFill>
            <a:srgbClr val="000000">
              <a:alpha val="0"/>
            </a:srgbClr>
          </a:solidFill>
          <a:ln/>
        </p:spPr>
      </p:sp>
      <p:sp>
        <p:nvSpPr>
          <p:cNvPr id="4" name="Shape 1"/>
          <p:cNvSpPr/>
          <p:nvPr/>
        </p:nvSpPr>
        <p:spPr>
          <a:xfrm>
            <a:off x="428625" y="357188"/>
            <a:ext cx="57150" cy="312539"/>
          </a:xfrm>
          <a:prstGeom prst="rect">
            <a:avLst/>
          </a:prstGeom>
          <a:solidFill>
            <a:srgbClr val="C9A84C"/>
          </a:solidFill>
          <a:ln/>
        </p:spPr>
      </p:sp>
      <p:sp>
        <p:nvSpPr>
          <p:cNvPr id="5" name="Text 2"/>
          <p:cNvSpPr/>
          <p:nvPr/>
        </p:nvSpPr>
        <p:spPr>
          <a:xfrm>
            <a:off x="428625" y="357188"/>
            <a:ext cx="8286750" cy="312539"/>
          </a:xfrm>
          <a:prstGeom prst="rect">
            <a:avLst/>
          </a:prstGeom>
          <a:noFill/>
          <a:ln/>
        </p:spPr>
        <p:txBody>
          <a:bodyPr wrap="none" lIns="170053" tIns="0" rIns="0" bIns="0" rtlCol="0" anchor="t">
            <a:spAutoFit/>
          </a:bodyPr>
          <a:lstStyle/>
          <a:p>
            <a:pPr algn="l" indent="0" marL="0">
              <a:lnSpc>
                <a:spcPts val="2200"/>
              </a:lnSpc>
              <a:buNone/>
            </a:pPr>
            <a:r>
              <a:rPr lang="en-US" sz="1602" b="1" spc="1" kern="0" dirty="0">
                <a:solidFill>
                  <a:srgbClr val="1B2A4A"/>
                </a:solidFill>
              </a:rPr>
              <a:t>PEMF for Horses — The Ultimate Guide to Equine Health</a:t>
            </a:r>
            <a:endParaRPr lang="en-US" sz="1602" dirty="0"/>
          </a:p>
        </p:txBody>
      </p:sp>
      <p:pic>
        <p:nvPicPr>
          <p:cNvPr id="6" name="Image 1" descr="preencoded.png">    </p:cNvPr>
          <p:cNvPicPr>
            <a:picLocks noChangeAspect="1"/>
          </p:cNvPicPr>
          <p:nvPr/>
        </p:nvPicPr>
        <p:blipFill>
          <a:blip r:embed="rId2"/>
          <a:stretch>
            <a:fillRect/>
          </a:stretch>
        </p:blipFill>
        <p:spPr>
          <a:xfrm>
            <a:off x="428625" y="884039"/>
            <a:ext cx="2500313" cy="4478155"/>
          </a:xfrm>
          <a:prstGeom prst="rect">
            <a:avLst/>
          </a:prstGeom>
        </p:spPr>
      </p:pic>
      <p:sp>
        <p:nvSpPr>
          <p:cNvPr id="7" name="Text 3"/>
          <p:cNvSpPr/>
          <p:nvPr/>
        </p:nvSpPr>
        <p:spPr>
          <a:xfrm>
            <a:off x="3286125" y="884039"/>
            <a:ext cx="5429250" cy="822871"/>
          </a:xfrm>
          <a:prstGeom prst="rect">
            <a:avLst/>
          </a:prstGeom>
          <a:noFill/>
          <a:ln/>
        </p:spPr>
        <p:txBody>
          <a:bodyPr wrap="square" lIns="0" tIns="0" rIns="0" bIns="0" rtlCol="0" anchor="t">
            <a:spAutoFit/>
          </a:bodyPr>
          <a:lstStyle/>
          <a:p>
            <a:pPr algn="l" indent="0" marL="0">
              <a:lnSpc>
                <a:spcPts val="1600"/>
              </a:lnSpc>
              <a:buNone/>
            </a:pPr>
            <a:r>
              <a:rPr lang="en-US" sz="942" dirty="0">
                <a:solidFill>
                  <a:srgbClr val="4A5568"/>
                </a:solidFill>
              </a:rPr>
              <a:t>This comprehensive booklet covers PEMF therapy for equine health, including performance enhancement, injury recovery, pain management, and overall wellness. It presents the science of PEMF in equine applications, testimonials from owners and trainers, and how Resona Health devices deliver targeted frequencies.</a:t>
            </a:r>
            <a:endParaRPr lang="en-US" sz="942" dirty="0"/>
          </a:p>
        </p:txBody>
      </p:sp>
      <p:sp>
        <p:nvSpPr>
          <p:cNvPr id="8" name="Shape 4"/>
          <p:cNvSpPr/>
          <p:nvPr/>
        </p:nvSpPr>
        <p:spPr>
          <a:xfrm>
            <a:off x="3286125" y="1921222"/>
            <a:ext cx="5429250" cy="823317"/>
          </a:xfrm>
          <a:prstGeom prst="rect">
            <a:avLst/>
          </a:prstGeom>
          <a:solidFill>
            <a:srgbClr val="FFFFFF"/>
          </a:solidFill>
          <a:ln/>
        </p:spPr>
      </p:sp>
      <p:sp>
        <p:nvSpPr>
          <p:cNvPr id="9" name="Shape 5"/>
          <p:cNvSpPr/>
          <p:nvPr/>
        </p:nvSpPr>
        <p:spPr>
          <a:xfrm>
            <a:off x="3286125" y="1921222"/>
            <a:ext cx="35719" cy="823317"/>
          </a:xfrm>
          <a:prstGeom prst="rect">
            <a:avLst/>
          </a:prstGeom>
          <a:solidFill>
            <a:srgbClr val="1A6B6A"/>
          </a:solidFill>
          <a:ln/>
        </p:spPr>
      </p:sp>
      <p:pic>
        <p:nvPicPr>
          <p:cNvPr id="10" name="Image 2" descr="preencoded.png">    </p:cNvPr>
          <p:cNvPicPr>
            <a:picLocks noChangeAspect="1"/>
          </p:cNvPicPr>
          <p:nvPr/>
        </p:nvPicPr>
        <p:blipFill>
          <a:blip r:embed="rId3"/>
          <a:stretch>
            <a:fillRect/>
          </a:stretch>
        </p:blipFill>
        <p:spPr>
          <a:xfrm>
            <a:off x="3429000" y="2085529"/>
            <a:ext cx="114300" cy="114300"/>
          </a:xfrm>
          <a:prstGeom prst="rect">
            <a:avLst/>
          </a:prstGeom>
        </p:spPr>
      </p:pic>
      <p:sp>
        <p:nvSpPr>
          <p:cNvPr id="11" name="Text 6"/>
          <p:cNvSpPr/>
          <p:nvPr/>
        </p:nvSpPr>
        <p:spPr>
          <a:xfrm>
            <a:off x="3543300" y="2064097"/>
            <a:ext cx="1072958" cy="155377"/>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1A6B6A"/>
                </a:solidFill>
              </a:rPr>
              <a:t>Target Audience</a:t>
            </a:r>
            <a:endParaRPr lang="en-US" sz="784" dirty="0"/>
          </a:p>
        </p:txBody>
      </p:sp>
      <p:sp>
        <p:nvSpPr>
          <p:cNvPr id="12" name="Text 7"/>
          <p:cNvSpPr/>
          <p:nvPr/>
        </p:nvSpPr>
        <p:spPr>
          <a:xfrm>
            <a:off x="3429000" y="2290911"/>
            <a:ext cx="5143500" cy="310753"/>
          </a:xfrm>
          <a:prstGeom prst="rect">
            <a:avLst/>
          </a:prstGeom>
          <a:noFill/>
          <a:ln/>
        </p:spPr>
        <p:txBody>
          <a:bodyPr wrap="square" lIns="0" tIns="0" rIns="0" bIns="0" rtlCol="0" anchor="t">
            <a:spAutoFit/>
          </a:bodyPr>
          <a:lstStyle/>
          <a:p>
            <a:pPr algn="l" indent="0" marL="0">
              <a:lnSpc>
                <a:spcPts val="1100"/>
              </a:lnSpc>
              <a:buNone/>
            </a:pPr>
            <a:r>
              <a:rPr lang="en-US" sz="834" dirty="0">
                <a:solidFill>
                  <a:srgbClr val="2D3748"/>
                </a:solidFill>
              </a:rPr>
              <a:t>Horse owners, equestrian trainers, barn managers, equine veterinarians, rodeo and competition communities. The equestrian market is a passionate, high-spending audience.</a:t>
            </a:r>
            <a:endParaRPr lang="en-US" sz="834" dirty="0"/>
          </a:p>
        </p:txBody>
      </p:sp>
      <p:sp>
        <p:nvSpPr>
          <p:cNvPr id="13" name="Shape 8"/>
          <p:cNvSpPr/>
          <p:nvPr/>
        </p:nvSpPr>
        <p:spPr>
          <a:xfrm>
            <a:off x="3286125" y="4040600"/>
            <a:ext cx="5429250" cy="485775"/>
          </a:xfrm>
          <a:prstGeom prst="rect">
            <a:avLst/>
          </a:prstGeom>
          <a:solidFill>
            <a:srgbClr val="1B2A4A"/>
          </a:solidFill>
          <a:ln/>
        </p:spPr>
      </p:sp>
      <p:pic>
        <p:nvPicPr>
          <p:cNvPr id="14" name="Image 3" descr="preencoded.png">    </p:cNvPr>
          <p:cNvPicPr>
            <a:picLocks noChangeAspect="1"/>
          </p:cNvPicPr>
          <p:nvPr/>
        </p:nvPicPr>
        <p:blipFill>
          <a:blip r:embed="rId4"/>
          <a:stretch>
            <a:fillRect/>
          </a:stretch>
        </p:blipFill>
        <p:spPr>
          <a:xfrm>
            <a:off x="3464719" y="4197762"/>
            <a:ext cx="128588" cy="171450"/>
          </a:xfrm>
          <a:prstGeom prst="rect">
            <a:avLst/>
          </a:prstGeom>
        </p:spPr>
      </p:pic>
      <p:sp>
        <p:nvSpPr>
          <p:cNvPr id="15" name="Text 9"/>
          <p:cNvSpPr/>
          <p:nvPr/>
        </p:nvSpPr>
        <p:spPr>
          <a:xfrm>
            <a:off x="3700463" y="4147756"/>
            <a:ext cx="1583708" cy="155377"/>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FFFFFF"/>
                </a:solidFill>
              </a:rPr>
              <a:t>Download Pamphlet PDF</a:t>
            </a:r>
            <a:endParaRPr lang="en-US" sz="784" dirty="0"/>
          </a:p>
        </p:txBody>
      </p:sp>
      <p:sp>
        <p:nvSpPr>
          <p:cNvPr id="16" name="Text 10"/>
          <p:cNvSpPr/>
          <p:nvPr/>
        </p:nvSpPr>
        <p:spPr>
          <a:xfrm>
            <a:off x="3700463" y="4303133"/>
            <a:ext cx="1583708" cy="116086"/>
          </a:xfrm>
          <a:prstGeom prst="rect">
            <a:avLst/>
          </a:prstGeom>
          <a:noFill/>
          <a:ln/>
        </p:spPr>
        <p:txBody>
          <a:bodyPr wrap="none" lIns="0" tIns="0" rIns="0" bIns="0" rtlCol="0" anchor="t">
            <a:spAutoFit/>
          </a:bodyPr>
          <a:lstStyle/>
          <a:p>
            <a:pPr algn="l" indent="0" marL="0">
              <a:lnSpc>
                <a:spcPts val="800"/>
              </a:lnSpc>
              <a:buNone/>
            </a:pPr>
            <a:r>
              <a:rPr lang="en-US" sz="621" dirty="0">
                <a:solidFill>
                  <a:srgbClr val="FFFFFF">
                    <a:alpha val="80000"/>
                  </a:srgbClr>
                </a:solidFill>
              </a:rPr>
              <a:t>Comprehensive Guide to Equine Health</a:t>
            </a:r>
            <a:endParaRPr lang="en-US" sz="621" dirty="0"/>
          </a:p>
        </p:txBody>
      </p:sp>
      <p:sp>
        <p:nvSpPr>
          <p:cNvPr id="17" name="Shape 11"/>
          <p:cNvSpPr/>
          <p:nvPr/>
        </p:nvSpPr>
        <p:spPr>
          <a:xfrm>
            <a:off x="3286125" y="4633531"/>
            <a:ext cx="5429250" cy="485775"/>
          </a:xfrm>
          <a:prstGeom prst="rect">
            <a:avLst/>
          </a:prstGeom>
          <a:solidFill>
            <a:srgbClr val="1B2A4A"/>
          </a:solidFill>
          <a:ln/>
        </p:spPr>
      </p:sp>
      <p:pic>
        <p:nvPicPr>
          <p:cNvPr id="18" name="Image 4" descr="preencoded.png">    </p:cNvPr>
          <p:cNvPicPr>
            <a:picLocks noChangeAspect="1"/>
          </p:cNvPicPr>
          <p:nvPr/>
        </p:nvPicPr>
        <p:blipFill>
          <a:blip r:embed="rId5"/>
          <a:stretch>
            <a:fillRect/>
          </a:stretch>
        </p:blipFill>
        <p:spPr>
          <a:xfrm>
            <a:off x="3464719" y="4790694"/>
            <a:ext cx="192881" cy="171450"/>
          </a:xfrm>
          <a:prstGeom prst="rect">
            <a:avLst/>
          </a:prstGeom>
        </p:spPr>
      </p:pic>
      <p:sp>
        <p:nvSpPr>
          <p:cNvPr id="19" name="Text 12"/>
          <p:cNvSpPr/>
          <p:nvPr/>
        </p:nvSpPr>
        <p:spPr>
          <a:xfrm>
            <a:off x="3764756" y="4740687"/>
            <a:ext cx="1767436" cy="155377"/>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FFFFFF"/>
                </a:solidFill>
              </a:rPr>
              <a:t>Download Social Media Images</a:t>
            </a:r>
            <a:endParaRPr lang="en-US" sz="784" dirty="0"/>
          </a:p>
        </p:txBody>
      </p:sp>
      <p:sp>
        <p:nvSpPr>
          <p:cNvPr id="20" name="Text 13"/>
          <p:cNvSpPr/>
          <p:nvPr/>
        </p:nvSpPr>
        <p:spPr>
          <a:xfrm>
            <a:off x="3764756" y="4896064"/>
            <a:ext cx="1767436" cy="116086"/>
          </a:xfrm>
          <a:prstGeom prst="rect">
            <a:avLst/>
          </a:prstGeom>
          <a:noFill/>
          <a:ln/>
        </p:spPr>
        <p:txBody>
          <a:bodyPr wrap="none" lIns="0" tIns="0" rIns="0" bIns="0" rtlCol="0" anchor="t">
            <a:spAutoFit/>
          </a:bodyPr>
          <a:lstStyle/>
          <a:p>
            <a:pPr algn="l" indent="0" marL="0">
              <a:lnSpc>
                <a:spcPts val="800"/>
              </a:lnSpc>
              <a:buNone/>
            </a:pPr>
            <a:r>
              <a:rPr lang="en-US" sz="621" dirty="0">
                <a:solidFill>
                  <a:srgbClr val="FFFFFF">
                    <a:alpha val="80000"/>
                  </a:srgbClr>
                </a:solidFill>
              </a:rPr>
              <a:t>10 Ready-to-Post Graphics (ZIP)</a:t>
            </a:r>
            <a:endParaRPr lang="en-US" sz="621" dirty="0"/>
          </a:p>
        </p:txBody>
      </p:sp>
      <p:sp>
        <p:nvSpPr>
          <p:cNvPr id="21" name="Text 14"/>
          <p:cNvSpPr/>
          <p:nvPr/>
        </p:nvSpPr>
        <p:spPr>
          <a:xfrm>
            <a:off x="3286125" y="5369337"/>
            <a:ext cx="5429250" cy="135731"/>
          </a:xfrm>
          <a:prstGeom prst="rect">
            <a:avLst/>
          </a:prstGeom>
          <a:noFill/>
          <a:ln/>
        </p:spPr>
        <p:txBody>
          <a:bodyPr wrap="none" lIns="0" tIns="0" rIns="0" bIns="0" rtlCol="0" anchor="t">
            <a:spAutoFit/>
          </a:bodyPr>
          <a:lstStyle/>
          <a:p>
            <a:pPr algn="ctr" indent="0" marL="0">
              <a:lnSpc>
                <a:spcPts val="900"/>
              </a:lnSpc>
              <a:buNone/>
            </a:pPr>
            <a:r>
              <a:rPr lang="en-US" sz="727" i="1" dirty="0">
                <a:solidFill>
                  <a:srgbClr val="718096"/>
                </a:solidFill>
              </a:rPr>
              <a:t>Share with your link: https://resona.health/shop/?ap_id=AffiliateID</a:t>
            </a:r>
            <a:endParaRPr lang="en-US" sz="727" dirty="0"/>
          </a:p>
        </p:txBody>
      </p:sp>
      <p:sp>
        <p:nvSpPr>
          <p:cNvPr id="22" name="Text 15"/>
          <p:cNvSpPr/>
          <p:nvPr/>
        </p:nvSpPr>
        <p:spPr>
          <a:xfrm>
            <a:off x="0" y="5603295"/>
            <a:ext cx="9144000" cy="116086"/>
          </a:xfrm>
          <a:prstGeom prst="rect">
            <a:avLst/>
          </a:prstGeom>
          <a:noFill/>
          <a:ln/>
        </p:spPr>
        <p:txBody>
          <a:bodyPr wrap="none" lIns="0" tIns="0" rIns="0" bIns="0" rtlCol="0" anchor="t">
            <a:spAutoFit/>
          </a:bodyPr>
          <a:lstStyle/>
          <a:p>
            <a:pPr algn="ctr" indent="0" marL="0">
              <a:lnSpc>
                <a:spcPts val="800"/>
              </a:lnSpc>
              <a:buNone/>
            </a:pPr>
            <a:r>
              <a:rPr lang="en-US" sz="621" dirty="0">
                <a:solidFill>
                  <a:srgbClr val="1A6B6A">
                    <a:alpha val="60000"/>
                  </a:srgbClr>
                </a:solidFill>
              </a:rPr>
              <a:t>resona.health | Affiliate Partner Program 2026</a:t>
            </a:r>
            <a:endParaRPr lang="en-US" sz="62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93506"/>
          </a:xfrm>
          <a:prstGeom prst="rect">
            <a:avLst/>
          </a:prstGeom>
        </p:spPr>
      </p:pic>
      <p:sp>
        <p:nvSpPr>
          <p:cNvPr id="3" name="Shape 0"/>
          <p:cNvSpPr/>
          <p:nvPr/>
        </p:nvSpPr>
        <p:spPr>
          <a:xfrm>
            <a:off x="1075218" y="428625"/>
            <a:ext cx="6993536" cy="442913"/>
          </a:xfrm>
          <a:prstGeom prst="rect">
            <a:avLst/>
          </a:prstGeom>
          <a:solidFill>
            <a:srgbClr val="000000">
              <a:alpha val="0"/>
            </a:srgbClr>
          </a:solidFill>
          <a:ln/>
        </p:spPr>
      </p:sp>
      <p:sp>
        <p:nvSpPr>
          <p:cNvPr id="4" name="Shape 1"/>
          <p:cNvSpPr/>
          <p:nvPr/>
        </p:nvSpPr>
        <p:spPr>
          <a:xfrm>
            <a:off x="1075218" y="850106"/>
            <a:ext cx="6993536" cy="21431"/>
          </a:xfrm>
          <a:prstGeom prst="rect">
            <a:avLst/>
          </a:prstGeom>
          <a:solidFill>
            <a:srgbClr val="C9A84C"/>
          </a:solidFill>
          <a:ln/>
        </p:spPr>
      </p:sp>
      <p:sp>
        <p:nvSpPr>
          <p:cNvPr id="5" name="Text 2"/>
          <p:cNvSpPr/>
          <p:nvPr/>
        </p:nvSpPr>
        <p:spPr>
          <a:xfrm>
            <a:off x="1075218" y="428625"/>
            <a:ext cx="6993536" cy="442913"/>
          </a:xfrm>
          <a:prstGeom prst="rect">
            <a:avLst/>
          </a:prstGeom>
          <a:noFill/>
          <a:ln/>
        </p:spPr>
        <p:txBody>
          <a:bodyPr wrap="none" lIns="0" tIns="0" rIns="0" bIns="85090" rtlCol="0" anchor="t">
            <a:spAutoFit/>
          </a:bodyPr>
          <a:lstStyle/>
          <a:p>
            <a:pPr algn="ctr" indent="0" marL="0">
              <a:lnSpc>
                <a:spcPts val="2400"/>
              </a:lnSpc>
              <a:buNone/>
            </a:pPr>
            <a:r>
              <a:rPr lang="en-US" sz="1808" b="1" spc="1" kern="0" dirty="0">
                <a:solidFill>
                  <a:srgbClr val="1B2A4A"/>
                </a:solidFill>
              </a:rPr>
              <a:t>Quick Reference — Download Everything Here</a:t>
            </a:r>
            <a:endParaRPr lang="en-US" sz="1808" dirty="0"/>
          </a:p>
        </p:txBody>
      </p:sp>
      <p:sp>
        <p:nvSpPr>
          <p:cNvPr id="6" name="Text 3"/>
          <p:cNvSpPr/>
          <p:nvPr/>
        </p:nvSpPr>
        <p:spPr>
          <a:xfrm>
            <a:off x="1357313" y="992981"/>
            <a:ext cx="6429375" cy="350044"/>
          </a:xfrm>
          <a:prstGeom prst="rect">
            <a:avLst/>
          </a:prstGeom>
          <a:noFill/>
          <a:ln/>
        </p:spPr>
        <p:txBody>
          <a:bodyPr wrap="square" lIns="0" tIns="0" rIns="0" bIns="0" rtlCol="0" anchor="t">
            <a:spAutoFit/>
          </a:bodyPr>
          <a:lstStyle/>
          <a:p>
            <a:pPr algn="ctr" indent="0" marL="0">
              <a:lnSpc>
                <a:spcPts val="1200"/>
              </a:lnSpc>
              <a:buNone/>
            </a:pPr>
            <a:r>
              <a:rPr lang="en-US" sz="942" dirty="0">
                <a:solidFill>
                  <a:srgbClr val="4A5568"/>
                </a:solidFill>
              </a:rPr>
              <a:t>Bookmark this slide for quick access to all your marketing materials. Each product line includes a pamphlet PDF and a social media image pack.</a:t>
            </a:r>
            <a:endParaRPr lang="en-US" sz="942" dirty="0"/>
          </a:p>
        </p:txBody>
      </p:sp>
      <p:sp>
        <p:nvSpPr>
          <p:cNvPr id="7" name="Shape 4"/>
          <p:cNvSpPr/>
          <p:nvPr/>
        </p:nvSpPr>
        <p:spPr>
          <a:xfrm>
            <a:off x="642938" y="1557338"/>
            <a:ext cx="7858125" cy="2232422"/>
          </a:xfrm>
          <a:prstGeom prst="rect">
            <a:avLst/>
          </a:prstGeom>
          <a:solidFill>
            <a:srgbClr val="FFFFFF"/>
          </a:solidFill>
          <a:ln/>
        </p:spPr>
      </p:sp>
      <p:sp>
        <p:nvSpPr>
          <p:cNvPr id="8" name="Shape 5"/>
          <p:cNvSpPr/>
          <p:nvPr/>
        </p:nvSpPr>
        <p:spPr>
          <a:xfrm>
            <a:off x="642938" y="1557338"/>
            <a:ext cx="1964531" cy="282178"/>
          </a:xfrm>
          <a:prstGeom prst="rect">
            <a:avLst/>
          </a:prstGeom>
          <a:solidFill>
            <a:srgbClr val="1A6B6A"/>
          </a:solidFill>
          <a:ln/>
        </p:spPr>
      </p:sp>
      <p:sp>
        <p:nvSpPr>
          <p:cNvPr id="9" name="Text 6"/>
          <p:cNvSpPr/>
          <p:nvPr/>
        </p:nvSpPr>
        <p:spPr>
          <a:xfrm>
            <a:off x="642938" y="1557338"/>
            <a:ext cx="1964531" cy="282178"/>
          </a:xfrm>
          <a:prstGeom prst="rect">
            <a:avLst/>
          </a:prstGeom>
          <a:noFill/>
          <a:ln/>
        </p:spPr>
        <p:txBody>
          <a:bodyPr wrap="square" lIns="102108" tIns="85090" rIns="102108" bIns="85090" rtlCol="0" anchor="ctr">
            <a:spAutoFit/>
          </a:bodyPr>
          <a:lstStyle/>
          <a:p>
            <a:pPr algn="l" indent="0" marL="0">
              <a:lnSpc>
                <a:spcPts val="1100"/>
              </a:lnSpc>
              <a:buNone/>
            </a:pPr>
            <a:r>
              <a:rPr lang="en-US" sz="784" b="1" dirty="0">
                <a:solidFill>
                  <a:srgbClr val="FFFFFF"/>
                </a:solidFill>
              </a:rPr>
              <a:t>Product Line</a:t>
            </a:r>
            <a:endParaRPr lang="en-US" sz="784" dirty="0"/>
          </a:p>
        </p:txBody>
      </p:sp>
      <p:sp>
        <p:nvSpPr>
          <p:cNvPr id="10" name="Shape 7"/>
          <p:cNvSpPr/>
          <p:nvPr/>
        </p:nvSpPr>
        <p:spPr>
          <a:xfrm>
            <a:off x="2607469" y="1557338"/>
            <a:ext cx="2946797" cy="282178"/>
          </a:xfrm>
          <a:prstGeom prst="rect">
            <a:avLst/>
          </a:prstGeom>
          <a:solidFill>
            <a:srgbClr val="1A6B6A"/>
          </a:solidFill>
          <a:ln/>
        </p:spPr>
      </p:sp>
      <p:sp>
        <p:nvSpPr>
          <p:cNvPr id="11" name="Text 8"/>
          <p:cNvSpPr/>
          <p:nvPr/>
        </p:nvSpPr>
        <p:spPr>
          <a:xfrm>
            <a:off x="2607469" y="1557338"/>
            <a:ext cx="2946797" cy="282178"/>
          </a:xfrm>
          <a:prstGeom prst="rect">
            <a:avLst/>
          </a:prstGeom>
          <a:noFill/>
          <a:ln/>
        </p:spPr>
        <p:txBody>
          <a:bodyPr wrap="square" lIns="102108" tIns="85090" rIns="102108" bIns="85090" rtlCol="0" anchor="ctr">
            <a:spAutoFit/>
          </a:bodyPr>
          <a:lstStyle/>
          <a:p>
            <a:pPr algn="l" indent="0" marL="0">
              <a:lnSpc>
                <a:spcPts val="1100"/>
              </a:lnSpc>
              <a:buNone/>
            </a:pPr>
            <a:r>
              <a:rPr lang="en-US" sz="784" b="1" dirty="0">
                <a:solidFill>
                  <a:srgbClr val="FFFFFF"/>
                </a:solidFill>
              </a:rPr>
              <a:t>Pamphlet PDF</a:t>
            </a:r>
            <a:endParaRPr lang="en-US" sz="784" dirty="0"/>
          </a:p>
        </p:txBody>
      </p:sp>
      <p:sp>
        <p:nvSpPr>
          <p:cNvPr id="12" name="Shape 9"/>
          <p:cNvSpPr/>
          <p:nvPr/>
        </p:nvSpPr>
        <p:spPr>
          <a:xfrm>
            <a:off x="5554266" y="1557338"/>
            <a:ext cx="2946797" cy="282178"/>
          </a:xfrm>
          <a:prstGeom prst="rect">
            <a:avLst/>
          </a:prstGeom>
          <a:solidFill>
            <a:srgbClr val="1A6B6A"/>
          </a:solidFill>
          <a:ln/>
        </p:spPr>
      </p:sp>
      <p:sp>
        <p:nvSpPr>
          <p:cNvPr id="13" name="Text 10"/>
          <p:cNvSpPr/>
          <p:nvPr/>
        </p:nvSpPr>
        <p:spPr>
          <a:xfrm>
            <a:off x="5554266" y="1557338"/>
            <a:ext cx="2946797" cy="282178"/>
          </a:xfrm>
          <a:prstGeom prst="rect">
            <a:avLst/>
          </a:prstGeom>
          <a:noFill/>
          <a:ln/>
        </p:spPr>
        <p:txBody>
          <a:bodyPr wrap="square" lIns="102108" tIns="85090" rIns="102108" bIns="85090" rtlCol="0" anchor="ctr">
            <a:spAutoFit/>
          </a:bodyPr>
          <a:lstStyle/>
          <a:p>
            <a:pPr algn="l" indent="0" marL="0">
              <a:lnSpc>
                <a:spcPts val="1100"/>
              </a:lnSpc>
              <a:buNone/>
            </a:pPr>
            <a:r>
              <a:rPr lang="en-US" sz="784" b="1" dirty="0">
                <a:solidFill>
                  <a:srgbClr val="FFFFFF"/>
                </a:solidFill>
              </a:rPr>
              <a:t>Social Media Images</a:t>
            </a:r>
            <a:endParaRPr lang="en-US" sz="784" dirty="0"/>
          </a:p>
        </p:txBody>
      </p:sp>
      <p:sp>
        <p:nvSpPr>
          <p:cNvPr id="14" name="Text 11"/>
          <p:cNvSpPr/>
          <p:nvPr/>
        </p:nvSpPr>
        <p:spPr>
          <a:xfrm>
            <a:off x="728663" y="2002929"/>
            <a:ext cx="918307" cy="155377"/>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2D3748"/>
                </a:solidFill>
              </a:rPr>
              <a:t>PTSD &amp; The Vibe</a:t>
            </a:r>
            <a:endParaRPr lang="en-US" sz="784" dirty="0"/>
          </a:p>
        </p:txBody>
      </p:sp>
      <p:sp>
        <p:nvSpPr>
          <p:cNvPr id="15" name="Text 12"/>
          <p:cNvSpPr/>
          <p:nvPr/>
        </p:nvSpPr>
        <p:spPr>
          <a:xfrm>
            <a:off x="2693194" y="1910953"/>
            <a:ext cx="2775347" cy="155377"/>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1A6B6A"/>
                </a:solidFill>
              </a:rPr>
              <a:t>Download Pamphlet</a:t>
            </a:r>
            <a:endParaRPr lang="en-US" sz="784" dirty="0"/>
          </a:p>
        </p:txBody>
      </p:sp>
      <p:sp>
        <p:nvSpPr>
          <p:cNvPr id="16" name="Text 13"/>
          <p:cNvSpPr/>
          <p:nvPr/>
        </p:nvSpPr>
        <p:spPr>
          <a:xfrm>
            <a:off x="2693194" y="2127052"/>
            <a:ext cx="1286656" cy="116086"/>
          </a:xfrm>
          <a:prstGeom prst="rect">
            <a:avLst/>
          </a:prstGeom>
          <a:noFill/>
          <a:ln/>
        </p:spPr>
        <p:txBody>
          <a:bodyPr wrap="none" lIns="0" tIns="0" rIns="0" bIns="0" rtlCol="0" anchor="t">
            <a:spAutoFit/>
          </a:bodyPr>
          <a:lstStyle/>
          <a:p>
            <a:pPr algn="l" indent="0" marL="0">
              <a:lnSpc>
                <a:spcPts val="800"/>
              </a:lnSpc>
              <a:buNone/>
            </a:pPr>
            <a:r>
              <a:rPr lang="en-US" sz="621" dirty="0">
                <a:solidFill>
                  <a:srgbClr val="718096"/>
                </a:solidFill>
              </a:rPr>
              <a:t>PTSD_and_the_Vibe_Booklet.pdf</a:t>
            </a:r>
            <a:endParaRPr lang="en-US" sz="621" dirty="0"/>
          </a:p>
        </p:txBody>
      </p:sp>
      <p:sp>
        <p:nvSpPr>
          <p:cNvPr id="17" name="Text 14"/>
          <p:cNvSpPr/>
          <p:nvPr/>
        </p:nvSpPr>
        <p:spPr>
          <a:xfrm>
            <a:off x="5639991" y="1910953"/>
            <a:ext cx="2775347" cy="155377"/>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1A6B6A"/>
                </a:solidFill>
              </a:rPr>
              <a:t>Download Images</a:t>
            </a:r>
            <a:endParaRPr lang="en-US" sz="784" dirty="0"/>
          </a:p>
        </p:txBody>
      </p:sp>
      <p:sp>
        <p:nvSpPr>
          <p:cNvPr id="18" name="Text 15"/>
          <p:cNvSpPr/>
          <p:nvPr/>
        </p:nvSpPr>
        <p:spPr>
          <a:xfrm>
            <a:off x="5639991" y="2127052"/>
            <a:ext cx="1036179" cy="116086"/>
          </a:xfrm>
          <a:prstGeom prst="rect">
            <a:avLst/>
          </a:prstGeom>
          <a:noFill/>
          <a:ln/>
        </p:spPr>
        <p:txBody>
          <a:bodyPr wrap="none" lIns="0" tIns="0" rIns="0" bIns="0" rtlCol="0" anchor="t">
            <a:spAutoFit/>
          </a:bodyPr>
          <a:lstStyle/>
          <a:p>
            <a:pPr algn="l" indent="0" marL="0">
              <a:lnSpc>
                <a:spcPts val="800"/>
              </a:lnSpc>
              <a:buNone/>
            </a:pPr>
            <a:r>
              <a:rPr lang="en-US" sz="621" dirty="0">
                <a:solidFill>
                  <a:srgbClr val="718096"/>
                </a:solidFill>
              </a:rPr>
              <a:t>PTSD-Pamplet-Images.zip</a:t>
            </a:r>
            <a:endParaRPr lang="en-US" sz="621" dirty="0"/>
          </a:p>
        </p:txBody>
      </p:sp>
      <p:sp>
        <p:nvSpPr>
          <p:cNvPr id="19" name="Shape 16"/>
          <p:cNvSpPr/>
          <p:nvPr/>
        </p:nvSpPr>
        <p:spPr>
          <a:xfrm>
            <a:off x="642938" y="2325291"/>
            <a:ext cx="7858125" cy="489347"/>
          </a:xfrm>
          <a:prstGeom prst="rect">
            <a:avLst/>
          </a:prstGeom>
          <a:solidFill>
            <a:srgbClr val="F7FAFC"/>
          </a:solidFill>
          <a:ln/>
        </p:spPr>
      </p:sp>
      <p:sp>
        <p:nvSpPr>
          <p:cNvPr id="20" name="Text 17"/>
          <p:cNvSpPr/>
          <p:nvPr/>
        </p:nvSpPr>
        <p:spPr>
          <a:xfrm>
            <a:off x="728663" y="2492276"/>
            <a:ext cx="1192504" cy="155377"/>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2D3748"/>
                </a:solidFill>
              </a:rPr>
              <a:t>BlueVibe &amp; The Brain</a:t>
            </a:r>
            <a:endParaRPr lang="en-US" sz="784" dirty="0"/>
          </a:p>
        </p:txBody>
      </p:sp>
      <p:sp>
        <p:nvSpPr>
          <p:cNvPr id="21" name="Text 18"/>
          <p:cNvSpPr/>
          <p:nvPr/>
        </p:nvSpPr>
        <p:spPr>
          <a:xfrm>
            <a:off x="2693194" y="2400300"/>
            <a:ext cx="2775347" cy="155377"/>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1A6B6A"/>
                </a:solidFill>
              </a:rPr>
              <a:t>Download Pamphlet</a:t>
            </a:r>
            <a:endParaRPr lang="en-US" sz="784" dirty="0"/>
          </a:p>
        </p:txBody>
      </p:sp>
      <p:sp>
        <p:nvSpPr>
          <p:cNvPr id="22" name="Text 19"/>
          <p:cNvSpPr/>
          <p:nvPr/>
        </p:nvSpPr>
        <p:spPr>
          <a:xfrm>
            <a:off x="2693194" y="2616398"/>
            <a:ext cx="1469268" cy="116086"/>
          </a:xfrm>
          <a:prstGeom prst="rect">
            <a:avLst/>
          </a:prstGeom>
          <a:noFill/>
          <a:ln/>
        </p:spPr>
        <p:txBody>
          <a:bodyPr wrap="none" lIns="0" tIns="0" rIns="0" bIns="0" rtlCol="0" anchor="t">
            <a:spAutoFit/>
          </a:bodyPr>
          <a:lstStyle/>
          <a:p>
            <a:pPr algn="l" indent="0" marL="0">
              <a:lnSpc>
                <a:spcPts val="800"/>
              </a:lnSpc>
              <a:buNone/>
            </a:pPr>
            <a:r>
              <a:rPr lang="en-US" sz="621" dirty="0">
                <a:solidFill>
                  <a:srgbClr val="718096"/>
                </a:solidFill>
              </a:rPr>
              <a:t>BlueVibe_and_the_Brain_Booklet.pdf</a:t>
            </a:r>
            <a:endParaRPr lang="en-US" sz="621" dirty="0"/>
          </a:p>
        </p:txBody>
      </p:sp>
      <p:sp>
        <p:nvSpPr>
          <p:cNvPr id="23" name="Text 20"/>
          <p:cNvSpPr/>
          <p:nvPr/>
        </p:nvSpPr>
        <p:spPr>
          <a:xfrm>
            <a:off x="5639991" y="2400300"/>
            <a:ext cx="2775347" cy="155377"/>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1A6B6A"/>
                </a:solidFill>
              </a:rPr>
              <a:t>Download Images</a:t>
            </a:r>
            <a:endParaRPr lang="en-US" sz="784" dirty="0"/>
          </a:p>
        </p:txBody>
      </p:sp>
      <p:sp>
        <p:nvSpPr>
          <p:cNvPr id="24" name="Text 21"/>
          <p:cNvSpPr/>
          <p:nvPr/>
        </p:nvSpPr>
        <p:spPr>
          <a:xfrm>
            <a:off x="5639991" y="2616398"/>
            <a:ext cx="1386948" cy="116086"/>
          </a:xfrm>
          <a:prstGeom prst="rect">
            <a:avLst/>
          </a:prstGeom>
          <a:noFill/>
          <a:ln/>
        </p:spPr>
        <p:txBody>
          <a:bodyPr wrap="none" lIns="0" tIns="0" rIns="0" bIns="0" rtlCol="0" anchor="t">
            <a:spAutoFit/>
          </a:bodyPr>
          <a:lstStyle/>
          <a:p>
            <a:pPr algn="l" indent="0" marL="0">
              <a:lnSpc>
                <a:spcPts val="800"/>
              </a:lnSpc>
              <a:buNone/>
            </a:pPr>
            <a:r>
              <a:rPr lang="en-US" sz="621" dirty="0">
                <a:solidFill>
                  <a:srgbClr val="718096"/>
                </a:solidFill>
              </a:rPr>
              <a:t>BlueVibe_Social_Media_Images.zip</a:t>
            </a:r>
            <a:endParaRPr lang="en-US" sz="621" dirty="0"/>
          </a:p>
        </p:txBody>
      </p:sp>
      <p:sp>
        <p:nvSpPr>
          <p:cNvPr id="25" name="Text 22"/>
          <p:cNvSpPr/>
          <p:nvPr/>
        </p:nvSpPr>
        <p:spPr>
          <a:xfrm>
            <a:off x="728663" y="2981623"/>
            <a:ext cx="817150" cy="155377"/>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2D3748"/>
                </a:solidFill>
              </a:rPr>
              <a:t>PEMF for Dogs</a:t>
            </a:r>
            <a:endParaRPr lang="en-US" sz="784" dirty="0"/>
          </a:p>
        </p:txBody>
      </p:sp>
      <p:sp>
        <p:nvSpPr>
          <p:cNvPr id="26" name="Text 23"/>
          <p:cNvSpPr/>
          <p:nvPr/>
        </p:nvSpPr>
        <p:spPr>
          <a:xfrm>
            <a:off x="2693194" y="2889647"/>
            <a:ext cx="2775347" cy="155377"/>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1A6B6A"/>
                </a:solidFill>
              </a:rPr>
              <a:t>Download Pamphlet</a:t>
            </a:r>
            <a:endParaRPr lang="en-US" sz="784" dirty="0"/>
          </a:p>
        </p:txBody>
      </p:sp>
      <p:sp>
        <p:nvSpPr>
          <p:cNvPr id="27" name="Text 24"/>
          <p:cNvSpPr/>
          <p:nvPr/>
        </p:nvSpPr>
        <p:spPr>
          <a:xfrm>
            <a:off x="2693194" y="3105745"/>
            <a:ext cx="1128071" cy="116086"/>
          </a:xfrm>
          <a:prstGeom prst="rect">
            <a:avLst/>
          </a:prstGeom>
          <a:noFill/>
          <a:ln/>
        </p:spPr>
        <p:txBody>
          <a:bodyPr wrap="none" lIns="0" tIns="0" rIns="0" bIns="0" rtlCol="0" anchor="t">
            <a:spAutoFit/>
          </a:bodyPr>
          <a:lstStyle/>
          <a:p>
            <a:pPr algn="l" indent="0" marL="0">
              <a:lnSpc>
                <a:spcPts val="800"/>
              </a:lnSpc>
              <a:buNone/>
            </a:pPr>
            <a:r>
              <a:rPr lang="en-US" sz="621" dirty="0">
                <a:solidFill>
                  <a:srgbClr val="718096"/>
                </a:solidFill>
              </a:rPr>
              <a:t>PEMF_For_Dogs_021826.pdf</a:t>
            </a:r>
            <a:endParaRPr lang="en-US" sz="621" dirty="0"/>
          </a:p>
        </p:txBody>
      </p:sp>
      <p:sp>
        <p:nvSpPr>
          <p:cNvPr id="28" name="Text 25"/>
          <p:cNvSpPr/>
          <p:nvPr/>
        </p:nvSpPr>
        <p:spPr>
          <a:xfrm>
            <a:off x="5639991" y="2889647"/>
            <a:ext cx="2775347" cy="155377"/>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1A6B6A"/>
                </a:solidFill>
              </a:rPr>
              <a:t>Download Images</a:t>
            </a:r>
            <a:endParaRPr lang="en-US" sz="784" dirty="0"/>
          </a:p>
        </p:txBody>
      </p:sp>
      <p:sp>
        <p:nvSpPr>
          <p:cNvPr id="29" name="Text 26"/>
          <p:cNvSpPr/>
          <p:nvPr/>
        </p:nvSpPr>
        <p:spPr>
          <a:xfrm>
            <a:off x="5639991" y="3105745"/>
            <a:ext cx="1491118" cy="116086"/>
          </a:xfrm>
          <a:prstGeom prst="rect">
            <a:avLst/>
          </a:prstGeom>
          <a:noFill/>
          <a:ln/>
        </p:spPr>
        <p:txBody>
          <a:bodyPr wrap="none" lIns="0" tIns="0" rIns="0" bIns="0" rtlCol="0" anchor="t">
            <a:spAutoFit/>
          </a:bodyPr>
          <a:lstStyle/>
          <a:p>
            <a:pPr algn="l" indent="0" marL="0">
              <a:lnSpc>
                <a:spcPts val="800"/>
              </a:lnSpc>
              <a:buNone/>
            </a:pPr>
            <a:r>
              <a:rPr lang="en-US" sz="621" dirty="0">
                <a:solidFill>
                  <a:srgbClr val="718096"/>
                </a:solidFill>
              </a:rPr>
              <a:t>PEMF-For-Dogs-Book-Ads-Images.zip</a:t>
            </a:r>
            <a:endParaRPr lang="en-US" sz="621" dirty="0"/>
          </a:p>
        </p:txBody>
      </p:sp>
      <p:sp>
        <p:nvSpPr>
          <p:cNvPr id="30" name="Shape 27"/>
          <p:cNvSpPr/>
          <p:nvPr/>
        </p:nvSpPr>
        <p:spPr>
          <a:xfrm>
            <a:off x="642938" y="3303984"/>
            <a:ext cx="7858125" cy="485775"/>
          </a:xfrm>
          <a:prstGeom prst="rect">
            <a:avLst/>
          </a:prstGeom>
          <a:solidFill>
            <a:srgbClr val="F7FAFC"/>
          </a:solidFill>
          <a:ln/>
        </p:spPr>
      </p:sp>
      <p:sp>
        <p:nvSpPr>
          <p:cNvPr id="31" name="Text 28"/>
          <p:cNvSpPr/>
          <p:nvPr/>
        </p:nvSpPr>
        <p:spPr>
          <a:xfrm>
            <a:off x="728663" y="3470970"/>
            <a:ext cx="923888" cy="155377"/>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2D3748"/>
                </a:solidFill>
              </a:rPr>
              <a:t>PEMF for Horses</a:t>
            </a:r>
            <a:endParaRPr lang="en-US" sz="784" dirty="0"/>
          </a:p>
        </p:txBody>
      </p:sp>
      <p:sp>
        <p:nvSpPr>
          <p:cNvPr id="32" name="Text 29"/>
          <p:cNvSpPr/>
          <p:nvPr/>
        </p:nvSpPr>
        <p:spPr>
          <a:xfrm>
            <a:off x="2693194" y="3378994"/>
            <a:ext cx="2775347" cy="155377"/>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1A6B6A"/>
                </a:solidFill>
              </a:rPr>
              <a:t>Download Pamphlet</a:t>
            </a:r>
            <a:endParaRPr lang="en-US" sz="784" dirty="0"/>
          </a:p>
        </p:txBody>
      </p:sp>
      <p:sp>
        <p:nvSpPr>
          <p:cNvPr id="33" name="Text 30"/>
          <p:cNvSpPr/>
          <p:nvPr/>
        </p:nvSpPr>
        <p:spPr>
          <a:xfrm>
            <a:off x="2693194" y="3595092"/>
            <a:ext cx="1201099" cy="116086"/>
          </a:xfrm>
          <a:prstGeom prst="rect">
            <a:avLst/>
          </a:prstGeom>
          <a:noFill/>
          <a:ln/>
        </p:spPr>
        <p:txBody>
          <a:bodyPr wrap="none" lIns="0" tIns="0" rIns="0" bIns="0" rtlCol="0" anchor="t">
            <a:spAutoFit/>
          </a:bodyPr>
          <a:lstStyle/>
          <a:p>
            <a:pPr algn="l" indent="0" marL="0">
              <a:lnSpc>
                <a:spcPts val="800"/>
              </a:lnSpc>
              <a:buNone/>
            </a:pPr>
            <a:r>
              <a:rPr lang="en-US" sz="621" dirty="0">
                <a:solidFill>
                  <a:srgbClr val="718096"/>
                </a:solidFill>
              </a:rPr>
              <a:t>PEMF_For_Horses_021726.pdf</a:t>
            </a:r>
            <a:endParaRPr lang="en-US" sz="621" dirty="0"/>
          </a:p>
        </p:txBody>
      </p:sp>
      <p:sp>
        <p:nvSpPr>
          <p:cNvPr id="34" name="Text 31"/>
          <p:cNvSpPr/>
          <p:nvPr/>
        </p:nvSpPr>
        <p:spPr>
          <a:xfrm>
            <a:off x="5639991" y="3378994"/>
            <a:ext cx="2775347" cy="155377"/>
          </a:xfrm>
          <a:prstGeom prst="rect">
            <a:avLst/>
          </a:prstGeom>
          <a:noFill/>
          <a:ln/>
        </p:spPr>
        <p:txBody>
          <a:bodyPr wrap="none" lIns="0" tIns="0" rIns="0" bIns="0" rtlCol="0" anchor="t">
            <a:spAutoFit/>
          </a:bodyPr>
          <a:lstStyle/>
          <a:p>
            <a:pPr algn="l" indent="0" marL="0">
              <a:lnSpc>
                <a:spcPts val="1100"/>
              </a:lnSpc>
              <a:buNone/>
            </a:pPr>
            <a:r>
              <a:rPr lang="en-US" sz="784" b="1" dirty="0">
                <a:solidFill>
                  <a:srgbClr val="1A6B6A"/>
                </a:solidFill>
              </a:rPr>
              <a:t>Download Images</a:t>
            </a:r>
            <a:endParaRPr lang="en-US" sz="784" dirty="0"/>
          </a:p>
        </p:txBody>
      </p:sp>
      <p:sp>
        <p:nvSpPr>
          <p:cNvPr id="35" name="Text 32"/>
          <p:cNvSpPr/>
          <p:nvPr/>
        </p:nvSpPr>
        <p:spPr>
          <a:xfrm>
            <a:off x="5639991" y="3595092"/>
            <a:ext cx="1574276" cy="116086"/>
          </a:xfrm>
          <a:prstGeom prst="rect">
            <a:avLst/>
          </a:prstGeom>
          <a:noFill/>
          <a:ln/>
        </p:spPr>
        <p:txBody>
          <a:bodyPr wrap="none" lIns="0" tIns="0" rIns="0" bIns="0" rtlCol="0" anchor="t">
            <a:spAutoFit/>
          </a:bodyPr>
          <a:lstStyle/>
          <a:p>
            <a:pPr algn="l" indent="0" marL="0">
              <a:lnSpc>
                <a:spcPts val="800"/>
              </a:lnSpc>
              <a:buNone/>
            </a:pPr>
            <a:r>
              <a:rPr lang="en-US" sz="621" dirty="0">
                <a:solidFill>
                  <a:srgbClr val="718096"/>
                </a:solidFill>
              </a:rPr>
              <a:t>PEMF_Horses_Social_Media_Images.zip</a:t>
            </a:r>
            <a:endParaRPr lang="en-US" sz="621" dirty="0"/>
          </a:p>
        </p:txBody>
      </p:sp>
      <p:sp>
        <p:nvSpPr>
          <p:cNvPr id="36" name="Shape 33"/>
          <p:cNvSpPr/>
          <p:nvPr/>
        </p:nvSpPr>
        <p:spPr>
          <a:xfrm>
            <a:off x="2793876" y="3932634"/>
            <a:ext cx="3556248" cy="492919"/>
          </a:xfrm>
          <a:prstGeom prst="rect">
            <a:avLst/>
          </a:prstGeom>
          <a:solidFill>
            <a:srgbClr val="E6FFFA"/>
          </a:solidFill>
          <a:ln w="9144">
            <a:solidFill>
              <a:srgbClr val="1A6B6A"/>
            </a:solidFill>
            <a:prstDash val="solid"/>
          </a:ln>
        </p:spPr>
      </p:sp>
      <p:sp>
        <p:nvSpPr>
          <p:cNvPr id="37" name="Text 34"/>
          <p:cNvSpPr/>
          <p:nvPr/>
        </p:nvSpPr>
        <p:spPr>
          <a:xfrm>
            <a:off x="2943895" y="4018359"/>
            <a:ext cx="3256211" cy="135731"/>
          </a:xfrm>
          <a:prstGeom prst="rect">
            <a:avLst/>
          </a:prstGeom>
          <a:noFill/>
          <a:ln/>
        </p:spPr>
        <p:txBody>
          <a:bodyPr wrap="none" lIns="0" tIns="0" rIns="0" bIns="0" rtlCol="0" anchor="t">
            <a:spAutoFit/>
          </a:bodyPr>
          <a:lstStyle/>
          <a:p>
            <a:pPr algn="ctr" indent="0" marL="0">
              <a:lnSpc>
                <a:spcPts val="900"/>
              </a:lnSpc>
              <a:buNone/>
            </a:pPr>
            <a:r>
              <a:rPr lang="en-US" sz="683" b="1" dirty="0">
                <a:solidFill>
                  <a:srgbClr val="1A6B6A"/>
                </a:solidFill>
              </a:rPr>
              <a:t>All files hosted at:</a:t>
            </a:r>
            <a:endParaRPr lang="en-US" sz="683" dirty="0"/>
          </a:p>
        </p:txBody>
      </p:sp>
      <p:sp>
        <p:nvSpPr>
          <p:cNvPr id="38" name="Text 35"/>
          <p:cNvSpPr/>
          <p:nvPr/>
        </p:nvSpPr>
        <p:spPr>
          <a:xfrm>
            <a:off x="2943895" y="4189809"/>
            <a:ext cx="3256211" cy="135731"/>
          </a:xfrm>
          <a:prstGeom prst="rect">
            <a:avLst/>
          </a:prstGeom>
          <a:noFill/>
          <a:ln/>
        </p:spPr>
        <p:txBody>
          <a:bodyPr wrap="none" lIns="0" tIns="0" rIns="0" bIns="0" rtlCol="0" anchor="t">
            <a:spAutoFit/>
          </a:bodyPr>
          <a:lstStyle/>
          <a:p>
            <a:pPr algn="ctr" indent="0" marL="0">
              <a:lnSpc>
                <a:spcPts val="900"/>
              </a:lnSpc>
              <a:buNone/>
            </a:pPr>
            <a:r>
              <a:rPr lang="en-US" sz="727" dirty="0">
                <a:solidFill>
                  <a:srgbClr val="2D3748"/>
                </a:solidFill>
              </a:rPr>
              <a:t>https://d19878z74qufsh.cloudfront.net/wp-content/uploads/2026/02/</a:t>
            </a:r>
            <a:endParaRPr lang="en-US" sz="727" dirty="0"/>
          </a:p>
        </p:txBody>
      </p:sp>
      <p:sp>
        <p:nvSpPr>
          <p:cNvPr id="39" name="Text 36"/>
          <p:cNvSpPr/>
          <p:nvPr/>
        </p:nvSpPr>
        <p:spPr>
          <a:xfrm>
            <a:off x="2499866" y="4554141"/>
            <a:ext cx="4144268" cy="175022"/>
          </a:xfrm>
          <a:prstGeom prst="rect">
            <a:avLst/>
          </a:prstGeom>
          <a:noFill/>
          <a:ln/>
        </p:spPr>
        <p:txBody>
          <a:bodyPr wrap="none" lIns="0" tIns="0" rIns="0" bIns="0" rtlCol="0" anchor="t">
            <a:spAutoFit/>
          </a:bodyPr>
          <a:lstStyle/>
          <a:p>
            <a:pPr algn="ctr" indent="0" marL="0">
              <a:lnSpc>
                <a:spcPts val="1200"/>
              </a:lnSpc>
              <a:buNone/>
            </a:pPr>
            <a:r>
              <a:rPr lang="en-US" sz="885" b="1" dirty="0">
                <a:solidFill>
                  <a:srgbClr val="C9A84C"/>
                </a:solidFill>
              </a:rPr>
              <a:t>Your Affiliate Link: https://resona.health/shop/?ap_id=AffiliateID</a:t>
            </a:r>
            <a:endParaRPr lang="en-US" sz="885" dirty="0"/>
          </a:p>
        </p:txBody>
      </p:sp>
      <p:sp>
        <p:nvSpPr>
          <p:cNvPr id="40" name="Text 37"/>
          <p:cNvSpPr/>
          <p:nvPr/>
        </p:nvSpPr>
        <p:spPr>
          <a:xfrm>
            <a:off x="0" y="4827389"/>
            <a:ext cx="9144000" cy="116086"/>
          </a:xfrm>
          <a:prstGeom prst="rect">
            <a:avLst/>
          </a:prstGeom>
          <a:noFill/>
          <a:ln/>
        </p:spPr>
        <p:txBody>
          <a:bodyPr wrap="none" lIns="0" tIns="0" rIns="0" bIns="0" rtlCol="0" anchor="t">
            <a:spAutoFit/>
          </a:bodyPr>
          <a:lstStyle/>
          <a:p>
            <a:pPr algn="ctr" indent="0" marL="0">
              <a:lnSpc>
                <a:spcPts val="800"/>
              </a:lnSpc>
              <a:buNone/>
            </a:pPr>
            <a:r>
              <a:rPr lang="en-US" sz="621" dirty="0">
                <a:solidFill>
                  <a:srgbClr val="1A6B6A">
                    <a:alpha val="60000"/>
                  </a:srgbClr>
                </a:solidFill>
              </a:rPr>
              <a:t>resona.health | Affiliate Partner Program 2026</a:t>
            </a:r>
            <a:endParaRPr lang="en-US" sz="62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222081"/>
          </a:xfrm>
          <a:prstGeom prst="rect">
            <a:avLst/>
          </a:prstGeom>
        </p:spPr>
      </p:pic>
      <p:sp>
        <p:nvSpPr>
          <p:cNvPr id="3" name="Shape 0"/>
          <p:cNvSpPr/>
          <p:nvPr/>
        </p:nvSpPr>
        <p:spPr>
          <a:xfrm>
            <a:off x="571500" y="428625"/>
            <a:ext cx="8001000" cy="350044"/>
          </a:xfrm>
          <a:prstGeom prst="rect">
            <a:avLst/>
          </a:prstGeom>
          <a:solidFill>
            <a:srgbClr val="000000">
              <a:alpha val="0"/>
            </a:srgbClr>
          </a:solidFill>
          <a:ln/>
        </p:spPr>
      </p:sp>
      <p:sp>
        <p:nvSpPr>
          <p:cNvPr id="4" name="Shape 1"/>
          <p:cNvSpPr/>
          <p:nvPr/>
        </p:nvSpPr>
        <p:spPr>
          <a:xfrm>
            <a:off x="571500" y="428625"/>
            <a:ext cx="57150" cy="350044"/>
          </a:xfrm>
          <a:prstGeom prst="rect">
            <a:avLst/>
          </a:prstGeom>
          <a:solidFill>
            <a:srgbClr val="C9A84C"/>
          </a:solidFill>
          <a:ln/>
        </p:spPr>
      </p:sp>
      <p:sp>
        <p:nvSpPr>
          <p:cNvPr id="5" name="Text 2"/>
          <p:cNvSpPr/>
          <p:nvPr/>
        </p:nvSpPr>
        <p:spPr>
          <a:xfrm>
            <a:off x="571500" y="428625"/>
            <a:ext cx="8001000" cy="350044"/>
          </a:xfrm>
          <a:prstGeom prst="rect">
            <a:avLst/>
          </a:prstGeom>
          <a:noFill/>
          <a:ln/>
        </p:spPr>
        <p:txBody>
          <a:bodyPr wrap="none" lIns="170053" tIns="0" rIns="0" bIns="0" rtlCol="0" anchor="t">
            <a:spAutoFit/>
          </a:bodyPr>
          <a:lstStyle/>
          <a:p>
            <a:pPr algn="l" indent="0" marL="0">
              <a:lnSpc>
                <a:spcPts val="2400"/>
              </a:lnSpc>
              <a:buNone/>
            </a:pPr>
            <a:r>
              <a:rPr lang="en-US" sz="1808" b="1" spc="1" kern="0" dirty="0">
                <a:solidFill>
                  <a:srgbClr val="1B2A4A"/>
                </a:solidFill>
              </a:rPr>
              <a:t>Maximize Your Earnings — Proven Strategies</a:t>
            </a:r>
            <a:endParaRPr lang="en-US" sz="1808" dirty="0"/>
          </a:p>
        </p:txBody>
      </p:sp>
      <p:sp>
        <p:nvSpPr>
          <p:cNvPr id="6" name="Shape 3"/>
          <p:cNvSpPr/>
          <p:nvPr/>
        </p:nvSpPr>
        <p:spPr>
          <a:xfrm>
            <a:off x="571500" y="1064419"/>
            <a:ext cx="3786188" cy="1100138"/>
          </a:xfrm>
          <a:prstGeom prst="rect">
            <a:avLst/>
          </a:prstGeom>
          <a:solidFill>
            <a:srgbClr val="FFFFFF"/>
          </a:solidFill>
          <a:ln/>
        </p:spPr>
      </p:sp>
      <p:sp>
        <p:nvSpPr>
          <p:cNvPr id="7" name="Shape 4"/>
          <p:cNvSpPr/>
          <p:nvPr/>
        </p:nvSpPr>
        <p:spPr>
          <a:xfrm>
            <a:off x="571500" y="1064419"/>
            <a:ext cx="3786188" cy="28575"/>
          </a:xfrm>
          <a:prstGeom prst="rect">
            <a:avLst/>
          </a:prstGeom>
          <a:solidFill>
            <a:srgbClr val="1A6B6A"/>
          </a:solidFill>
          <a:ln/>
        </p:spPr>
      </p:sp>
      <p:sp>
        <p:nvSpPr>
          <p:cNvPr id="8" name="Shape 5"/>
          <p:cNvSpPr/>
          <p:nvPr/>
        </p:nvSpPr>
        <p:spPr>
          <a:xfrm>
            <a:off x="750094" y="1243013"/>
            <a:ext cx="428625" cy="428625"/>
          </a:xfrm>
          <a:prstGeom prst="ellipse">
            <a:avLst/>
          </a:prstGeom>
          <a:solidFill>
            <a:srgbClr val="E6FFFA"/>
          </a:solidFill>
          <a:ln/>
        </p:spPr>
      </p:sp>
      <p:pic>
        <p:nvPicPr>
          <p:cNvPr id="9" name="Image 1" descr="preencoded.png">    </p:cNvPr>
          <p:cNvPicPr>
            <a:picLocks noChangeAspect="1"/>
          </p:cNvPicPr>
          <p:nvPr/>
        </p:nvPicPr>
        <p:blipFill>
          <a:blip r:embed="rId2"/>
          <a:stretch>
            <a:fillRect/>
          </a:stretch>
        </p:blipFill>
        <p:spPr>
          <a:xfrm>
            <a:off x="889397" y="1371600"/>
            <a:ext cx="150019" cy="171450"/>
          </a:xfrm>
          <a:prstGeom prst="rect">
            <a:avLst/>
          </a:prstGeom>
        </p:spPr>
      </p:pic>
      <p:sp>
        <p:nvSpPr>
          <p:cNvPr id="10" name="Text 6"/>
          <p:cNvSpPr/>
          <p:nvPr/>
        </p:nvSpPr>
        <p:spPr>
          <a:xfrm>
            <a:off x="1321594" y="1243013"/>
            <a:ext cx="2857500" cy="175022"/>
          </a:xfrm>
          <a:prstGeom prst="rect">
            <a:avLst/>
          </a:prstGeom>
          <a:noFill/>
          <a:ln/>
        </p:spPr>
        <p:txBody>
          <a:bodyPr wrap="none" lIns="0" tIns="0" rIns="0" bIns="0" rtlCol="0" anchor="t">
            <a:spAutoFit/>
          </a:bodyPr>
          <a:lstStyle/>
          <a:p>
            <a:pPr algn="l" indent="0" marL="0">
              <a:lnSpc>
                <a:spcPts val="1200"/>
              </a:lnSpc>
              <a:buNone/>
            </a:pPr>
            <a:r>
              <a:rPr lang="en-US" sz="885" b="1" dirty="0">
                <a:solidFill>
                  <a:srgbClr val="1B2A4A"/>
                </a:solidFill>
              </a:rPr>
              <a:t>Post Consistently</a:t>
            </a:r>
            <a:endParaRPr lang="en-US" sz="885" dirty="0"/>
          </a:p>
        </p:txBody>
      </p:sp>
      <p:sp>
        <p:nvSpPr>
          <p:cNvPr id="11" name="Text 7"/>
          <p:cNvSpPr/>
          <p:nvPr/>
        </p:nvSpPr>
        <p:spPr>
          <a:xfrm>
            <a:off x="1321594" y="1475184"/>
            <a:ext cx="2857500" cy="482203"/>
          </a:xfrm>
          <a:prstGeom prst="rect">
            <a:avLst/>
          </a:prstGeom>
          <a:noFill/>
          <a:ln/>
        </p:spPr>
        <p:txBody>
          <a:bodyPr wrap="square" lIns="0" tIns="0" rIns="0" bIns="0" rtlCol="0" anchor="t">
            <a:spAutoFit/>
          </a:bodyPr>
          <a:lstStyle/>
          <a:p>
            <a:pPr algn="l" indent="0" marL="0">
              <a:lnSpc>
                <a:spcPts val="1300"/>
              </a:lnSpc>
              <a:buNone/>
            </a:pPr>
            <a:r>
              <a:rPr lang="en-US" sz="780" dirty="0">
                <a:solidFill>
                  <a:srgbClr val="4A5568"/>
                </a:solidFill>
              </a:rPr>
              <a:t>Share 2-3 images per week per platform. Consistency keeps you visible in the algorithm without overwhelming your audience.</a:t>
            </a:r>
            <a:endParaRPr lang="en-US" sz="780" dirty="0"/>
          </a:p>
        </p:txBody>
      </p:sp>
      <p:sp>
        <p:nvSpPr>
          <p:cNvPr id="12" name="Shape 8"/>
          <p:cNvSpPr/>
          <p:nvPr/>
        </p:nvSpPr>
        <p:spPr>
          <a:xfrm>
            <a:off x="571500" y="2350294"/>
            <a:ext cx="3786188" cy="1100138"/>
          </a:xfrm>
          <a:prstGeom prst="rect">
            <a:avLst/>
          </a:prstGeom>
          <a:solidFill>
            <a:srgbClr val="FFFFFF"/>
          </a:solidFill>
          <a:ln/>
        </p:spPr>
      </p:sp>
      <p:sp>
        <p:nvSpPr>
          <p:cNvPr id="13" name="Shape 9"/>
          <p:cNvSpPr/>
          <p:nvPr/>
        </p:nvSpPr>
        <p:spPr>
          <a:xfrm>
            <a:off x="571500" y="2350294"/>
            <a:ext cx="3786188" cy="28575"/>
          </a:xfrm>
          <a:prstGeom prst="rect">
            <a:avLst/>
          </a:prstGeom>
          <a:solidFill>
            <a:srgbClr val="1A6B6A"/>
          </a:solidFill>
          <a:ln/>
        </p:spPr>
      </p:sp>
      <p:sp>
        <p:nvSpPr>
          <p:cNvPr id="14" name="Shape 10"/>
          <p:cNvSpPr/>
          <p:nvPr/>
        </p:nvSpPr>
        <p:spPr>
          <a:xfrm>
            <a:off x="750094" y="2528888"/>
            <a:ext cx="428625" cy="428625"/>
          </a:xfrm>
          <a:prstGeom prst="ellipse">
            <a:avLst/>
          </a:prstGeom>
          <a:solidFill>
            <a:srgbClr val="E6FFFA"/>
          </a:solidFill>
          <a:ln/>
        </p:spPr>
      </p:sp>
      <p:pic>
        <p:nvPicPr>
          <p:cNvPr id="15" name="Image 2" descr="preencoded.png">    </p:cNvPr>
          <p:cNvPicPr>
            <a:picLocks noChangeAspect="1"/>
          </p:cNvPicPr>
          <p:nvPr/>
        </p:nvPicPr>
        <p:blipFill>
          <a:blip r:embed="rId3"/>
          <a:stretch>
            <a:fillRect/>
          </a:stretch>
        </p:blipFill>
        <p:spPr>
          <a:xfrm>
            <a:off x="867966" y="2657475"/>
            <a:ext cx="192881" cy="171450"/>
          </a:xfrm>
          <a:prstGeom prst="rect">
            <a:avLst/>
          </a:prstGeom>
        </p:spPr>
      </p:pic>
      <p:sp>
        <p:nvSpPr>
          <p:cNvPr id="16" name="Text 11"/>
          <p:cNvSpPr/>
          <p:nvPr/>
        </p:nvSpPr>
        <p:spPr>
          <a:xfrm>
            <a:off x="1321594" y="2528888"/>
            <a:ext cx="2857500" cy="175022"/>
          </a:xfrm>
          <a:prstGeom prst="rect">
            <a:avLst/>
          </a:prstGeom>
          <a:noFill/>
          <a:ln/>
        </p:spPr>
        <p:txBody>
          <a:bodyPr wrap="none" lIns="0" tIns="0" rIns="0" bIns="0" rtlCol="0" anchor="t">
            <a:spAutoFit/>
          </a:bodyPr>
          <a:lstStyle/>
          <a:p>
            <a:pPr algn="l" indent="0" marL="0">
              <a:lnSpc>
                <a:spcPts val="1200"/>
              </a:lnSpc>
              <a:buNone/>
            </a:pPr>
            <a:r>
              <a:rPr lang="en-US" sz="885" b="1" dirty="0">
                <a:solidFill>
                  <a:srgbClr val="1B2A4A"/>
                </a:solidFill>
              </a:rPr>
              <a:t>Lead with the Pamphlet</a:t>
            </a:r>
            <a:endParaRPr lang="en-US" sz="885" dirty="0"/>
          </a:p>
        </p:txBody>
      </p:sp>
      <p:sp>
        <p:nvSpPr>
          <p:cNvPr id="17" name="Text 12"/>
          <p:cNvSpPr/>
          <p:nvPr/>
        </p:nvSpPr>
        <p:spPr>
          <a:xfrm>
            <a:off x="1321594" y="2761059"/>
            <a:ext cx="2857500" cy="482203"/>
          </a:xfrm>
          <a:prstGeom prst="rect">
            <a:avLst/>
          </a:prstGeom>
          <a:noFill/>
          <a:ln/>
        </p:spPr>
        <p:txBody>
          <a:bodyPr wrap="square" lIns="0" tIns="0" rIns="0" bIns="0" rtlCol="0" anchor="t">
            <a:spAutoFit/>
          </a:bodyPr>
          <a:lstStyle/>
          <a:p>
            <a:pPr algn="l" indent="0" marL="0">
              <a:lnSpc>
                <a:spcPts val="1300"/>
              </a:lnSpc>
              <a:buNone/>
            </a:pPr>
            <a:r>
              <a:rPr lang="en-US" sz="780" dirty="0">
                <a:solidFill>
                  <a:srgbClr val="4A5568"/>
                </a:solidFill>
              </a:rPr>
              <a:t>The research-backed pamphlets build trust and credibility. Share them via email and direct messages for higher conversion rates than images alone.</a:t>
            </a:r>
            <a:endParaRPr lang="en-US" sz="780" dirty="0"/>
          </a:p>
        </p:txBody>
      </p:sp>
      <p:sp>
        <p:nvSpPr>
          <p:cNvPr id="18" name="Shape 13"/>
          <p:cNvSpPr/>
          <p:nvPr/>
        </p:nvSpPr>
        <p:spPr>
          <a:xfrm>
            <a:off x="571500" y="3636169"/>
            <a:ext cx="3786188" cy="1100138"/>
          </a:xfrm>
          <a:prstGeom prst="rect">
            <a:avLst/>
          </a:prstGeom>
          <a:solidFill>
            <a:srgbClr val="FFFFFF"/>
          </a:solidFill>
          <a:ln/>
        </p:spPr>
      </p:sp>
      <p:sp>
        <p:nvSpPr>
          <p:cNvPr id="19" name="Shape 14"/>
          <p:cNvSpPr/>
          <p:nvPr/>
        </p:nvSpPr>
        <p:spPr>
          <a:xfrm>
            <a:off x="571500" y="3636169"/>
            <a:ext cx="3786188" cy="28575"/>
          </a:xfrm>
          <a:prstGeom prst="rect">
            <a:avLst/>
          </a:prstGeom>
          <a:solidFill>
            <a:srgbClr val="1A6B6A"/>
          </a:solidFill>
          <a:ln/>
        </p:spPr>
      </p:sp>
      <p:sp>
        <p:nvSpPr>
          <p:cNvPr id="20" name="Shape 15"/>
          <p:cNvSpPr/>
          <p:nvPr/>
        </p:nvSpPr>
        <p:spPr>
          <a:xfrm>
            <a:off x="750094" y="3814763"/>
            <a:ext cx="428625" cy="428625"/>
          </a:xfrm>
          <a:prstGeom prst="ellipse">
            <a:avLst/>
          </a:prstGeom>
          <a:solidFill>
            <a:srgbClr val="E6FFFA"/>
          </a:solidFill>
          <a:ln/>
        </p:spPr>
      </p:sp>
      <p:pic>
        <p:nvPicPr>
          <p:cNvPr id="21" name="Image 3" descr="preencoded.png">    </p:cNvPr>
          <p:cNvPicPr>
            <a:picLocks noChangeAspect="1"/>
          </p:cNvPicPr>
          <p:nvPr/>
        </p:nvPicPr>
        <p:blipFill>
          <a:blip r:embed="rId4"/>
          <a:stretch>
            <a:fillRect/>
          </a:stretch>
        </p:blipFill>
        <p:spPr>
          <a:xfrm>
            <a:off x="867966" y="3943350"/>
            <a:ext cx="192881" cy="171450"/>
          </a:xfrm>
          <a:prstGeom prst="rect">
            <a:avLst/>
          </a:prstGeom>
        </p:spPr>
      </p:pic>
      <p:sp>
        <p:nvSpPr>
          <p:cNvPr id="22" name="Text 16"/>
          <p:cNvSpPr/>
          <p:nvPr/>
        </p:nvSpPr>
        <p:spPr>
          <a:xfrm>
            <a:off x="1321594" y="3814763"/>
            <a:ext cx="2857500" cy="175022"/>
          </a:xfrm>
          <a:prstGeom prst="rect">
            <a:avLst/>
          </a:prstGeom>
          <a:noFill/>
          <a:ln/>
        </p:spPr>
        <p:txBody>
          <a:bodyPr wrap="none" lIns="0" tIns="0" rIns="0" bIns="0" rtlCol="0" anchor="t">
            <a:spAutoFit/>
          </a:bodyPr>
          <a:lstStyle/>
          <a:p>
            <a:pPr algn="l" indent="0" marL="0">
              <a:lnSpc>
                <a:spcPts val="1200"/>
              </a:lnSpc>
              <a:buNone/>
            </a:pPr>
            <a:r>
              <a:rPr lang="en-US" sz="885" b="1" dirty="0">
                <a:solidFill>
                  <a:srgbClr val="1B2A4A"/>
                </a:solidFill>
              </a:rPr>
              <a:t>Use Stories &amp; Reels</a:t>
            </a:r>
            <a:endParaRPr lang="en-US" sz="885" dirty="0"/>
          </a:p>
        </p:txBody>
      </p:sp>
      <p:sp>
        <p:nvSpPr>
          <p:cNvPr id="23" name="Text 17"/>
          <p:cNvSpPr/>
          <p:nvPr/>
        </p:nvSpPr>
        <p:spPr>
          <a:xfrm>
            <a:off x="1321594" y="4046934"/>
            <a:ext cx="2857500" cy="482203"/>
          </a:xfrm>
          <a:prstGeom prst="rect">
            <a:avLst/>
          </a:prstGeom>
          <a:noFill/>
          <a:ln/>
        </p:spPr>
        <p:txBody>
          <a:bodyPr wrap="square" lIns="0" tIns="0" rIns="0" bIns="0" rtlCol="0" anchor="t">
            <a:spAutoFit/>
          </a:bodyPr>
          <a:lstStyle/>
          <a:p>
            <a:pPr algn="l" indent="0" marL="0">
              <a:lnSpc>
                <a:spcPts val="1300"/>
              </a:lnSpc>
              <a:buNone/>
            </a:pPr>
            <a:r>
              <a:rPr lang="en-US" sz="780" dirty="0">
                <a:solidFill>
                  <a:srgbClr val="4A5568"/>
                </a:solidFill>
              </a:rPr>
              <a:t>Repurpose the social media images into Instagram Stories and Facebook Reels. Vertical video formats often get significantly more reach.</a:t>
            </a:r>
            <a:endParaRPr lang="en-US" sz="780" dirty="0"/>
          </a:p>
        </p:txBody>
      </p:sp>
      <p:sp>
        <p:nvSpPr>
          <p:cNvPr id="24" name="Shape 18"/>
          <p:cNvSpPr/>
          <p:nvPr/>
        </p:nvSpPr>
        <p:spPr>
          <a:xfrm>
            <a:off x="4786313" y="1064419"/>
            <a:ext cx="3786188" cy="1100138"/>
          </a:xfrm>
          <a:prstGeom prst="rect">
            <a:avLst/>
          </a:prstGeom>
          <a:solidFill>
            <a:srgbClr val="FFFFFF"/>
          </a:solidFill>
          <a:ln/>
        </p:spPr>
      </p:sp>
      <p:sp>
        <p:nvSpPr>
          <p:cNvPr id="25" name="Shape 19"/>
          <p:cNvSpPr/>
          <p:nvPr/>
        </p:nvSpPr>
        <p:spPr>
          <a:xfrm>
            <a:off x="4786313" y="1064419"/>
            <a:ext cx="3786188" cy="28575"/>
          </a:xfrm>
          <a:prstGeom prst="rect">
            <a:avLst/>
          </a:prstGeom>
          <a:solidFill>
            <a:srgbClr val="1A6B6A"/>
          </a:solidFill>
          <a:ln/>
        </p:spPr>
      </p:sp>
      <p:sp>
        <p:nvSpPr>
          <p:cNvPr id="26" name="Shape 20"/>
          <p:cNvSpPr/>
          <p:nvPr/>
        </p:nvSpPr>
        <p:spPr>
          <a:xfrm>
            <a:off x="4964906" y="1243013"/>
            <a:ext cx="428625" cy="428625"/>
          </a:xfrm>
          <a:prstGeom prst="ellipse">
            <a:avLst/>
          </a:prstGeom>
          <a:solidFill>
            <a:srgbClr val="E6FFFA"/>
          </a:solidFill>
          <a:ln/>
        </p:spPr>
      </p:sp>
      <p:pic>
        <p:nvPicPr>
          <p:cNvPr id="27" name="Image 4" descr="preencoded.png">    </p:cNvPr>
          <p:cNvPicPr>
            <a:picLocks noChangeAspect="1"/>
          </p:cNvPicPr>
          <p:nvPr/>
        </p:nvPicPr>
        <p:blipFill>
          <a:blip r:embed="rId5"/>
          <a:stretch>
            <a:fillRect/>
          </a:stretch>
        </p:blipFill>
        <p:spPr>
          <a:xfrm>
            <a:off x="5072063" y="1371600"/>
            <a:ext cx="214313" cy="171450"/>
          </a:xfrm>
          <a:prstGeom prst="rect">
            <a:avLst/>
          </a:prstGeom>
        </p:spPr>
      </p:pic>
      <p:sp>
        <p:nvSpPr>
          <p:cNvPr id="28" name="Text 21"/>
          <p:cNvSpPr/>
          <p:nvPr/>
        </p:nvSpPr>
        <p:spPr>
          <a:xfrm>
            <a:off x="5536406" y="1243013"/>
            <a:ext cx="2857500" cy="175022"/>
          </a:xfrm>
          <a:prstGeom prst="rect">
            <a:avLst/>
          </a:prstGeom>
          <a:noFill/>
          <a:ln/>
        </p:spPr>
        <p:txBody>
          <a:bodyPr wrap="none" lIns="0" tIns="0" rIns="0" bIns="0" rtlCol="0" anchor="t">
            <a:spAutoFit/>
          </a:bodyPr>
          <a:lstStyle/>
          <a:p>
            <a:pPr algn="l" indent="0" marL="0">
              <a:lnSpc>
                <a:spcPts val="1200"/>
              </a:lnSpc>
              <a:buNone/>
            </a:pPr>
            <a:r>
              <a:rPr lang="en-US" sz="885" b="1" dirty="0">
                <a:solidFill>
                  <a:srgbClr val="1B2A4A"/>
                </a:solidFill>
              </a:rPr>
              <a:t>Target the Right Communities</a:t>
            </a:r>
            <a:endParaRPr lang="en-US" sz="885" dirty="0"/>
          </a:p>
        </p:txBody>
      </p:sp>
      <p:sp>
        <p:nvSpPr>
          <p:cNvPr id="29" name="Text 22"/>
          <p:cNvSpPr/>
          <p:nvPr/>
        </p:nvSpPr>
        <p:spPr>
          <a:xfrm>
            <a:off x="5536406" y="1475184"/>
            <a:ext cx="2857500" cy="482203"/>
          </a:xfrm>
          <a:prstGeom prst="rect">
            <a:avLst/>
          </a:prstGeom>
          <a:noFill/>
          <a:ln/>
        </p:spPr>
        <p:txBody>
          <a:bodyPr wrap="square" lIns="0" tIns="0" rIns="0" bIns="0" rtlCol="0" anchor="t">
            <a:spAutoFit/>
          </a:bodyPr>
          <a:lstStyle/>
          <a:p>
            <a:pPr algn="l" indent="0" marL="0">
              <a:lnSpc>
                <a:spcPts val="1300"/>
              </a:lnSpc>
              <a:buNone/>
            </a:pPr>
            <a:r>
              <a:rPr lang="en-US" sz="780" dirty="0">
                <a:solidFill>
                  <a:srgbClr val="4A5568"/>
                </a:solidFill>
              </a:rPr>
              <a:t>Join and engage in specific groups: Veterans (PTSD), Pet Owners (Dogs), Equestrian (Horses), and Biohacking/Wellness (BlueVibe).</a:t>
            </a:r>
            <a:endParaRPr lang="en-US" sz="780" dirty="0"/>
          </a:p>
        </p:txBody>
      </p:sp>
      <p:sp>
        <p:nvSpPr>
          <p:cNvPr id="30" name="Shape 23"/>
          <p:cNvSpPr/>
          <p:nvPr/>
        </p:nvSpPr>
        <p:spPr>
          <a:xfrm>
            <a:off x="4786313" y="3186113"/>
            <a:ext cx="3786188" cy="1521619"/>
          </a:xfrm>
          <a:prstGeom prst="rect">
            <a:avLst/>
          </a:prstGeom>
          <a:solidFill>
            <a:srgbClr val="1B2A4A"/>
          </a:solidFill>
          <a:ln/>
        </p:spPr>
      </p:sp>
      <p:sp>
        <p:nvSpPr>
          <p:cNvPr id="31" name="Shape 24"/>
          <p:cNvSpPr/>
          <p:nvPr/>
        </p:nvSpPr>
        <p:spPr>
          <a:xfrm>
            <a:off x="5000625" y="3400425"/>
            <a:ext cx="428625" cy="428625"/>
          </a:xfrm>
          <a:prstGeom prst="ellipse">
            <a:avLst/>
          </a:prstGeom>
          <a:solidFill>
            <a:srgbClr val="FFFFFF">
              <a:alpha val="10000"/>
            </a:srgbClr>
          </a:solidFill>
          <a:ln/>
        </p:spPr>
      </p:sp>
      <p:pic>
        <p:nvPicPr>
          <p:cNvPr id="32" name="Image 5" descr="preencoded.png">    </p:cNvPr>
          <p:cNvPicPr>
            <a:picLocks noChangeAspect="1"/>
          </p:cNvPicPr>
          <p:nvPr/>
        </p:nvPicPr>
        <p:blipFill>
          <a:blip r:embed="rId6"/>
          <a:stretch>
            <a:fillRect/>
          </a:stretch>
        </p:blipFill>
        <p:spPr>
          <a:xfrm>
            <a:off x="5107781" y="3529013"/>
            <a:ext cx="214313" cy="171450"/>
          </a:xfrm>
          <a:prstGeom prst="rect">
            <a:avLst/>
          </a:prstGeom>
        </p:spPr>
      </p:pic>
      <p:sp>
        <p:nvSpPr>
          <p:cNvPr id="33" name="Text 25"/>
          <p:cNvSpPr/>
          <p:nvPr/>
        </p:nvSpPr>
        <p:spPr>
          <a:xfrm>
            <a:off x="5572125" y="3400425"/>
            <a:ext cx="2786063" cy="194667"/>
          </a:xfrm>
          <a:prstGeom prst="rect">
            <a:avLst/>
          </a:prstGeom>
          <a:noFill/>
          <a:ln/>
        </p:spPr>
        <p:txBody>
          <a:bodyPr wrap="none" lIns="0" tIns="0" rIns="0" bIns="0" rtlCol="0" anchor="t">
            <a:spAutoFit/>
          </a:bodyPr>
          <a:lstStyle/>
          <a:p>
            <a:pPr algn="l" indent="0" marL="0">
              <a:lnSpc>
                <a:spcPts val="1400"/>
              </a:lnSpc>
              <a:buNone/>
            </a:pPr>
            <a:r>
              <a:rPr lang="en-US" sz="987" b="1" dirty="0">
                <a:solidFill>
                  <a:srgbClr val="C9A84C"/>
                </a:solidFill>
              </a:rPr>
              <a:t>The Golden Rule</a:t>
            </a:r>
            <a:endParaRPr lang="en-US" sz="987" dirty="0"/>
          </a:p>
        </p:txBody>
      </p:sp>
      <p:sp>
        <p:nvSpPr>
          <p:cNvPr id="34" name="Text 26"/>
          <p:cNvSpPr/>
          <p:nvPr/>
        </p:nvSpPr>
        <p:spPr>
          <a:xfrm>
            <a:off x="5572125" y="3666530"/>
            <a:ext cx="2786063" cy="514350"/>
          </a:xfrm>
          <a:prstGeom prst="rect">
            <a:avLst/>
          </a:prstGeom>
          <a:noFill/>
          <a:ln/>
        </p:spPr>
        <p:txBody>
          <a:bodyPr wrap="square" lIns="0" tIns="0" rIns="0" bIns="0" rtlCol="0" anchor="t">
            <a:spAutoFit/>
          </a:bodyPr>
          <a:lstStyle/>
          <a:p>
            <a:pPr algn="l" indent="0" marL="0">
              <a:lnSpc>
                <a:spcPts val="1400"/>
              </a:lnSpc>
              <a:buNone/>
            </a:pPr>
            <a:r>
              <a:rPr lang="en-US" sz="834" dirty="0">
                <a:solidFill>
                  <a:srgbClr val="E2E8F0"/>
                </a:solidFill>
              </a:rPr>
              <a:t>Every post, email, and message MUST include your unique affiliate link. If they don't click your link, you don't get the commission.</a:t>
            </a:r>
            <a:endParaRPr lang="en-US" sz="834" dirty="0"/>
          </a:p>
        </p:txBody>
      </p:sp>
      <p:sp>
        <p:nvSpPr>
          <p:cNvPr id="35" name="Shape 27"/>
          <p:cNvSpPr/>
          <p:nvPr/>
        </p:nvSpPr>
        <p:spPr>
          <a:xfrm>
            <a:off x="5572125" y="4252317"/>
            <a:ext cx="2786063" cy="241102"/>
          </a:xfrm>
          <a:prstGeom prst="rect">
            <a:avLst/>
          </a:prstGeom>
          <a:solidFill>
            <a:srgbClr val="000000">
              <a:alpha val="30000"/>
            </a:srgbClr>
          </a:solidFill>
          <a:ln/>
        </p:spPr>
      </p:sp>
      <p:sp>
        <p:nvSpPr>
          <p:cNvPr id="36" name="Text 28"/>
          <p:cNvSpPr/>
          <p:nvPr/>
        </p:nvSpPr>
        <p:spPr>
          <a:xfrm>
            <a:off x="5572125" y="4252317"/>
            <a:ext cx="2786063" cy="241102"/>
          </a:xfrm>
          <a:prstGeom prst="rect">
            <a:avLst/>
          </a:prstGeom>
          <a:noFill/>
          <a:ln/>
        </p:spPr>
        <p:txBody>
          <a:bodyPr wrap="square" lIns="68072" tIns="68072" rIns="68072" bIns="68072" rtlCol="0" anchor="t">
            <a:spAutoFit/>
          </a:bodyPr>
          <a:lstStyle/>
          <a:p>
            <a:pPr algn="l" indent="0" marL="0">
              <a:lnSpc>
                <a:spcPts val="900"/>
              </a:lnSpc>
              <a:buNone/>
            </a:pPr>
            <a:r>
              <a:rPr lang="en-US" sz="674" dirty="0">
                <a:solidFill>
                  <a:srgbClr val="63B3ED"/>
                </a:solidFill>
              </a:rPr>
              <a:t>https://resona.health/shop/?ap_id=AffiliateID</a:t>
            </a:r>
            <a:endParaRPr lang="en-US" sz="674" dirty="0"/>
          </a:p>
        </p:txBody>
      </p:sp>
      <p:sp>
        <p:nvSpPr>
          <p:cNvPr id="37" name="Text 29"/>
          <p:cNvSpPr/>
          <p:nvPr/>
        </p:nvSpPr>
        <p:spPr>
          <a:xfrm>
            <a:off x="0" y="4813102"/>
            <a:ext cx="9144000" cy="116086"/>
          </a:xfrm>
          <a:prstGeom prst="rect">
            <a:avLst/>
          </a:prstGeom>
          <a:noFill/>
          <a:ln/>
        </p:spPr>
        <p:txBody>
          <a:bodyPr wrap="none" lIns="0" tIns="0" rIns="0" bIns="0" rtlCol="0" anchor="t">
            <a:spAutoFit/>
          </a:bodyPr>
          <a:lstStyle/>
          <a:p>
            <a:pPr algn="ctr" indent="0" marL="0">
              <a:lnSpc>
                <a:spcPts val="800"/>
              </a:lnSpc>
              <a:buNone/>
            </a:pPr>
            <a:r>
              <a:rPr lang="en-US" sz="621" dirty="0">
                <a:solidFill>
                  <a:srgbClr val="1A6B6A">
                    <a:alpha val="60000"/>
                  </a:srgbClr>
                </a:solidFill>
              </a:rPr>
              <a:t>resona.health | Affiliate Partner Program 2026</a:t>
            </a:r>
            <a:endParaRPr lang="en-US" sz="62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2026-02-19T20:03:21Z</dcterms:created>
  <dcterms:modified xsi:type="dcterms:W3CDTF">2026-02-19T20:03:21Z</dcterms:modified>
</cp:coreProperties>
</file>